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sldIdLst>
    <p:sldId id="256" r:id="rId2"/>
    <p:sldId id="257" r:id="rId3"/>
    <p:sldId id="258" r:id="rId4"/>
    <p:sldId id="259" r:id="rId5"/>
    <p:sldId id="260" r:id="rId6"/>
    <p:sldId id="261" r:id="rId7"/>
    <p:sldId id="262" r:id="rId8"/>
    <p:sldId id="263" r:id="rId9"/>
    <p:sldId id="267" r:id="rId10"/>
    <p:sldId id="268" r:id="rId11"/>
    <p:sldId id="269" r:id="rId12"/>
    <p:sldId id="264" r:id="rId13"/>
    <p:sldId id="265" r:id="rId14"/>
    <p:sldId id="266"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300" r:id="rId35"/>
    <p:sldId id="302" r:id="rId36"/>
    <p:sldId id="303" r:id="rId37"/>
    <p:sldId id="290" r:id="rId38"/>
    <p:sldId id="304" r:id="rId39"/>
    <p:sldId id="291" r:id="rId40"/>
    <p:sldId id="292" r:id="rId41"/>
    <p:sldId id="293" r:id="rId42"/>
    <p:sldId id="294" r:id="rId43"/>
    <p:sldId id="295" r:id="rId44"/>
    <p:sldId id="298" r:id="rId45"/>
    <p:sldId id="296" r:id="rId46"/>
    <p:sldId id="297" r:id="rId47"/>
    <p:sldId id="305"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3" autoAdjust="0"/>
    <p:restoredTop sz="94674" autoAdjust="0"/>
  </p:normalViewPr>
  <p:slideViewPr>
    <p:cSldViewPr>
      <p:cViewPr varScale="1">
        <p:scale>
          <a:sx n="124" d="100"/>
          <a:sy n="124" d="100"/>
        </p:scale>
        <p:origin x="1816" y="168"/>
      </p:cViewPr>
      <p:guideLst>
        <p:guide orient="horz" pos="2160"/>
        <p:guide pos="2880"/>
      </p:guideLst>
    </p:cSldViewPr>
  </p:slideViewPr>
  <p:outlineViewPr>
    <p:cViewPr>
      <p:scale>
        <a:sx n="33" d="100"/>
        <a:sy n="33" d="100"/>
      </p:scale>
      <p:origin x="0" y="3219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1DCE5D-00C8-45EB-BBA6-B3063DA9AD20}"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US"/>
        </a:p>
      </dgm:t>
    </dgm:pt>
    <dgm:pt modelId="{DBBA879C-FE0E-4732-AD3B-5EB17706AB03}">
      <dgm:prSet phldrT="[Text]" custT="1"/>
      <dgm:spPr/>
      <dgm:t>
        <a:bodyPr/>
        <a:lstStyle/>
        <a:p>
          <a:r>
            <a:rPr lang="en-US" sz="2000" b="1" dirty="0">
              <a:latin typeface="Times New Roman" pitchFamily="18" charset="0"/>
              <a:cs typeface="Times New Roman" pitchFamily="18" charset="0"/>
            </a:rPr>
            <a:t>HSP100</a:t>
          </a:r>
        </a:p>
      </dgm:t>
    </dgm:pt>
    <dgm:pt modelId="{624248AE-5397-4818-927E-7135E686FF0C}" type="parTrans" cxnId="{ABCE6730-3EFC-42AE-BECA-D4E46D33021D}">
      <dgm:prSet/>
      <dgm:spPr/>
      <dgm:t>
        <a:bodyPr/>
        <a:lstStyle/>
        <a:p>
          <a:endParaRPr lang="en-US"/>
        </a:p>
      </dgm:t>
    </dgm:pt>
    <dgm:pt modelId="{C7A5A9E7-E9BA-4BBD-90A9-1D6BB3761D91}" type="sibTrans" cxnId="{ABCE6730-3EFC-42AE-BECA-D4E46D33021D}">
      <dgm:prSet/>
      <dgm:spPr/>
      <dgm:t>
        <a:bodyPr/>
        <a:lstStyle/>
        <a:p>
          <a:endParaRPr lang="en-US"/>
        </a:p>
      </dgm:t>
    </dgm:pt>
    <dgm:pt modelId="{5C59E7DF-A2FC-4BCE-B487-BCC587EFF2F1}">
      <dgm:prSet phldrT="[Text]" custT="1"/>
      <dgm:spPr/>
      <dgm:t>
        <a:bodyPr/>
        <a:lstStyle/>
        <a:p>
          <a:r>
            <a:rPr lang="en-US" sz="2000" b="1" dirty="0">
              <a:latin typeface="Times New Roman" pitchFamily="18" charset="0"/>
              <a:cs typeface="Times New Roman" pitchFamily="18" charset="0"/>
            </a:rPr>
            <a:t>HSP90</a:t>
          </a:r>
        </a:p>
      </dgm:t>
    </dgm:pt>
    <dgm:pt modelId="{77E284DB-A119-4950-90C6-551D208F787C}" type="parTrans" cxnId="{B726074C-88A4-4702-B513-CFAE4A13EFF8}">
      <dgm:prSet/>
      <dgm:spPr/>
      <dgm:t>
        <a:bodyPr/>
        <a:lstStyle/>
        <a:p>
          <a:endParaRPr lang="en-US"/>
        </a:p>
      </dgm:t>
    </dgm:pt>
    <dgm:pt modelId="{13471834-DB94-4871-8D9A-CF048BF5E18D}" type="sibTrans" cxnId="{B726074C-88A4-4702-B513-CFAE4A13EFF8}">
      <dgm:prSet/>
      <dgm:spPr/>
      <dgm:t>
        <a:bodyPr/>
        <a:lstStyle/>
        <a:p>
          <a:endParaRPr lang="en-US"/>
        </a:p>
      </dgm:t>
    </dgm:pt>
    <dgm:pt modelId="{1CD74452-9533-408C-8C71-356136E18FA7}">
      <dgm:prSet phldrT="[Text]" custT="1"/>
      <dgm:spPr/>
      <dgm:t>
        <a:bodyPr/>
        <a:lstStyle/>
        <a:p>
          <a:r>
            <a:rPr lang="en-US" sz="2000" b="1" dirty="0">
              <a:latin typeface="Times New Roman" pitchFamily="18" charset="0"/>
              <a:cs typeface="Times New Roman" pitchFamily="18" charset="0"/>
            </a:rPr>
            <a:t>HSP70</a:t>
          </a:r>
        </a:p>
      </dgm:t>
    </dgm:pt>
    <dgm:pt modelId="{C613D7E8-22A0-4CE9-87A8-CFAB11CD5C85}" type="parTrans" cxnId="{357604BD-8A71-4F18-A19C-26918708E88B}">
      <dgm:prSet/>
      <dgm:spPr/>
      <dgm:t>
        <a:bodyPr/>
        <a:lstStyle/>
        <a:p>
          <a:endParaRPr lang="en-US"/>
        </a:p>
      </dgm:t>
    </dgm:pt>
    <dgm:pt modelId="{9677BA97-532E-4BC8-A157-C855BB85345A}" type="sibTrans" cxnId="{357604BD-8A71-4F18-A19C-26918708E88B}">
      <dgm:prSet/>
      <dgm:spPr/>
      <dgm:t>
        <a:bodyPr/>
        <a:lstStyle/>
        <a:p>
          <a:endParaRPr lang="en-US"/>
        </a:p>
      </dgm:t>
    </dgm:pt>
    <dgm:pt modelId="{3CCC5F76-B235-4DC6-9D1E-721F0227AD89}">
      <dgm:prSet phldrT="[Text]" custT="1"/>
      <dgm:spPr/>
      <dgm:t>
        <a:bodyPr/>
        <a:lstStyle/>
        <a:p>
          <a:r>
            <a:rPr lang="en-US" sz="2000" b="1" dirty="0">
              <a:latin typeface="Times New Roman" pitchFamily="18" charset="0"/>
              <a:cs typeface="Times New Roman" pitchFamily="18" charset="0"/>
            </a:rPr>
            <a:t>HSP60</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(function as molecular chaperones)</a:t>
          </a:r>
        </a:p>
      </dgm:t>
    </dgm:pt>
    <dgm:pt modelId="{68BD2486-B166-437D-A13C-38348489E896}" type="parTrans" cxnId="{6CB39290-B176-4DC5-A50D-B9B0F5DA8038}">
      <dgm:prSet/>
      <dgm:spPr/>
      <dgm:t>
        <a:bodyPr/>
        <a:lstStyle/>
        <a:p>
          <a:endParaRPr lang="en-US"/>
        </a:p>
      </dgm:t>
    </dgm:pt>
    <dgm:pt modelId="{C40DF75D-50ED-4577-83D8-DB7DDDE8D9BC}" type="sibTrans" cxnId="{6CB39290-B176-4DC5-A50D-B9B0F5DA8038}">
      <dgm:prSet/>
      <dgm:spPr/>
      <dgm:t>
        <a:bodyPr/>
        <a:lstStyle/>
        <a:p>
          <a:endParaRPr lang="en-US"/>
        </a:p>
      </dgm:t>
    </dgm:pt>
    <dgm:pt modelId="{B82890E6-874B-4CFE-890E-9499596527C5}">
      <dgm:prSet phldrT="[Text]" custT="1"/>
      <dgm:spPr/>
      <dgm:t>
        <a:bodyPr/>
        <a:lstStyle/>
        <a:p>
          <a:r>
            <a:rPr lang="en-US" sz="2000" b="1" dirty="0">
              <a:latin typeface="Times New Roman" pitchFamily="18" charset="0"/>
              <a:cs typeface="Times New Roman" pitchFamily="18" charset="0"/>
            </a:rPr>
            <a:t>Small HSPs</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a:t>
          </a:r>
          <a:r>
            <a:rPr lang="en-US" sz="2000" dirty="0" err="1">
              <a:latin typeface="Times New Roman" pitchFamily="18" charset="0"/>
              <a:cs typeface="Times New Roman" pitchFamily="18" charset="0"/>
            </a:rPr>
            <a:t>funcion</a:t>
          </a:r>
          <a:r>
            <a:rPr lang="en-US" sz="2000" dirty="0">
              <a:latin typeface="Times New Roman" pitchFamily="18" charset="0"/>
              <a:cs typeface="Times New Roman" pitchFamily="18" charset="0"/>
            </a:rPr>
            <a:t> not clear)</a:t>
          </a:r>
        </a:p>
      </dgm:t>
    </dgm:pt>
    <dgm:pt modelId="{293917C2-65AC-47FE-91E4-6BF246ABC455}" type="parTrans" cxnId="{58766E03-18CA-41FE-B7D8-9F155771DDC8}">
      <dgm:prSet/>
      <dgm:spPr/>
      <dgm:t>
        <a:bodyPr/>
        <a:lstStyle/>
        <a:p>
          <a:endParaRPr lang="en-US"/>
        </a:p>
      </dgm:t>
    </dgm:pt>
    <dgm:pt modelId="{9CDB9B3C-2751-438C-AEB1-F17B1FC1BE3A}" type="sibTrans" cxnId="{58766E03-18CA-41FE-B7D8-9F155771DDC8}">
      <dgm:prSet/>
      <dgm:spPr/>
      <dgm:t>
        <a:bodyPr/>
        <a:lstStyle/>
        <a:p>
          <a:endParaRPr lang="en-US"/>
        </a:p>
      </dgm:t>
    </dgm:pt>
    <dgm:pt modelId="{DC2D056D-C84A-4C22-8561-F02BD6047B7D}" type="pres">
      <dgm:prSet presAssocID="{D41DCE5D-00C8-45EB-BBA6-B3063DA9AD20}" presName="diagram" presStyleCnt="0">
        <dgm:presLayoutVars>
          <dgm:dir/>
          <dgm:resizeHandles val="exact"/>
        </dgm:presLayoutVars>
      </dgm:prSet>
      <dgm:spPr/>
    </dgm:pt>
    <dgm:pt modelId="{69070006-3553-488C-90F0-781508230C79}" type="pres">
      <dgm:prSet presAssocID="{DBBA879C-FE0E-4732-AD3B-5EB17706AB03}" presName="node" presStyleLbl="node1" presStyleIdx="0" presStyleCnt="5">
        <dgm:presLayoutVars>
          <dgm:bulletEnabled val="1"/>
        </dgm:presLayoutVars>
      </dgm:prSet>
      <dgm:spPr/>
    </dgm:pt>
    <dgm:pt modelId="{1CB89345-CFA1-47AF-B837-B78A1FEAACEB}" type="pres">
      <dgm:prSet presAssocID="{C7A5A9E7-E9BA-4BBD-90A9-1D6BB3761D91}" presName="sibTrans" presStyleCnt="0"/>
      <dgm:spPr/>
    </dgm:pt>
    <dgm:pt modelId="{AFAA92ED-F95C-4864-8AA6-642248CB04A5}" type="pres">
      <dgm:prSet presAssocID="{5C59E7DF-A2FC-4BCE-B487-BCC587EFF2F1}" presName="node" presStyleLbl="node1" presStyleIdx="1" presStyleCnt="5">
        <dgm:presLayoutVars>
          <dgm:bulletEnabled val="1"/>
        </dgm:presLayoutVars>
      </dgm:prSet>
      <dgm:spPr/>
    </dgm:pt>
    <dgm:pt modelId="{33F8B799-A63B-4265-AB36-F2F5B61BD8EC}" type="pres">
      <dgm:prSet presAssocID="{13471834-DB94-4871-8D9A-CF048BF5E18D}" presName="sibTrans" presStyleCnt="0"/>
      <dgm:spPr/>
    </dgm:pt>
    <dgm:pt modelId="{70F84B6F-797D-486E-B6FD-14915E6D3FB5}" type="pres">
      <dgm:prSet presAssocID="{1CD74452-9533-408C-8C71-356136E18FA7}" presName="node" presStyleLbl="node1" presStyleIdx="2" presStyleCnt="5">
        <dgm:presLayoutVars>
          <dgm:bulletEnabled val="1"/>
        </dgm:presLayoutVars>
      </dgm:prSet>
      <dgm:spPr/>
    </dgm:pt>
    <dgm:pt modelId="{A97209FB-C41A-4C27-AF42-CC72643296D3}" type="pres">
      <dgm:prSet presAssocID="{9677BA97-532E-4BC8-A157-C855BB85345A}" presName="sibTrans" presStyleCnt="0"/>
      <dgm:spPr/>
    </dgm:pt>
    <dgm:pt modelId="{79BFDC6F-6B52-4AB1-8D77-66991D04C32B}" type="pres">
      <dgm:prSet presAssocID="{3CCC5F76-B235-4DC6-9D1E-721F0227AD89}" presName="node" presStyleLbl="node1" presStyleIdx="3" presStyleCnt="5">
        <dgm:presLayoutVars>
          <dgm:bulletEnabled val="1"/>
        </dgm:presLayoutVars>
      </dgm:prSet>
      <dgm:spPr/>
    </dgm:pt>
    <dgm:pt modelId="{7D8BAC75-1735-4F69-BA75-7D9A2F4AFB05}" type="pres">
      <dgm:prSet presAssocID="{C40DF75D-50ED-4577-83D8-DB7DDDE8D9BC}" presName="sibTrans" presStyleCnt="0"/>
      <dgm:spPr/>
    </dgm:pt>
    <dgm:pt modelId="{99EC89E5-FC55-4C87-88A2-E1734771F9DB}" type="pres">
      <dgm:prSet presAssocID="{B82890E6-874B-4CFE-890E-9499596527C5}" presName="node" presStyleLbl="node1" presStyleIdx="4" presStyleCnt="5">
        <dgm:presLayoutVars>
          <dgm:bulletEnabled val="1"/>
        </dgm:presLayoutVars>
      </dgm:prSet>
      <dgm:spPr/>
    </dgm:pt>
  </dgm:ptLst>
  <dgm:cxnLst>
    <dgm:cxn modelId="{58766E03-18CA-41FE-B7D8-9F155771DDC8}" srcId="{D41DCE5D-00C8-45EB-BBA6-B3063DA9AD20}" destId="{B82890E6-874B-4CFE-890E-9499596527C5}" srcOrd="4" destOrd="0" parTransId="{293917C2-65AC-47FE-91E4-6BF246ABC455}" sibTransId="{9CDB9B3C-2751-438C-AEB1-F17B1FC1BE3A}"/>
    <dgm:cxn modelId="{ABCE6730-3EFC-42AE-BECA-D4E46D33021D}" srcId="{D41DCE5D-00C8-45EB-BBA6-B3063DA9AD20}" destId="{DBBA879C-FE0E-4732-AD3B-5EB17706AB03}" srcOrd="0" destOrd="0" parTransId="{624248AE-5397-4818-927E-7135E686FF0C}" sibTransId="{C7A5A9E7-E9BA-4BBD-90A9-1D6BB3761D91}"/>
    <dgm:cxn modelId="{B726074C-88A4-4702-B513-CFAE4A13EFF8}" srcId="{D41DCE5D-00C8-45EB-BBA6-B3063DA9AD20}" destId="{5C59E7DF-A2FC-4BCE-B487-BCC587EFF2F1}" srcOrd="1" destOrd="0" parTransId="{77E284DB-A119-4950-90C6-551D208F787C}" sibTransId="{13471834-DB94-4871-8D9A-CF048BF5E18D}"/>
    <dgm:cxn modelId="{1B5BBC50-CB33-4753-97FE-97C3F980BE6F}" type="presOf" srcId="{1CD74452-9533-408C-8C71-356136E18FA7}" destId="{70F84B6F-797D-486E-B6FD-14915E6D3FB5}" srcOrd="0" destOrd="0" presId="urn:microsoft.com/office/officeart/2005/8/layout/default#1"/>
    <dgm:cxn modelId="{45F0D476-8FE9-451A-A32A-AFE0F2356ACD}" type="presOf" srcId="{B82890E6-874B-4CFE-890E-9499596527C5}" destId="{99EC89E5-FC55-4C87-88A2-E1734771F9DB}" srcOrd="0" destOrd="0" presId="urn:microsoft.com/office/officeart/2005/8/layout/default#1"/>
    <dgm:cxn modelId="{6CB39290-B176-4DC5-A50D-B9B0F5DA8038}" srcId="{D41DCE5D-00C8-45EB-BBA6-B3063DA9AD20}" destId="{3CCC5F76-B235-4DC6-9D1E-721F0227AD89}" srcOrd="3" destOrd="0" parTransId="{68BD2486-B166-437D-A13C-38348489E896}" sibTransId="{C40DF75D-50ED-4577-83D8-DB7DDDE8D9BC}"/>
    <dgm:cxn modelId="{CE791E96-98D3-4EE5-960C-4FEBF082DAC1}" type="presOf" srcId="{DBBA879C-FE0E-4732-AD3B-5EB17706AB03}" destId="{69070006-3553-488C-90F0-781508230C79}" srcOrd="0" destOrd="0" presId="urn:microsoft.com/office/officeart/2005/8/layout/default#1"/>
    <dgm:cxn modelId="{9870799F-70DB-4DDE-BE54-9B73A2E8FE17}" type="presOf" srcId="{D41DCE5D-00C8-45EB-BBA6-B3063DA9AD20}" destId="{DC2D056D-C84A-4C22-8561-F02BD6047B7D}" srcOrd="0" destOrd="0" presId="urn:microsoft.com/office/officeart/2005/8/layout/default#1"/>
    <dgm:cxn modelId="{3883CFB4-8E30-4707-8D2A-E402470196EE}" type="presOf" srcId="{5C59E7DF-A2FC-4BCE-B487-BCC587EFF2F1}" destId="{AFAA92ED-F95C-4864-8AA6-642248CB04A5}" srcOrd="0" destOrd="0" presId="urn:microsoft.com/office/officeart/2005/8/layout/default#1"/>
    <dgm:cxn modelId="{357604BD-8A71-4F18-A19C-26918708E88B}" srcId="{D41DCE5D-00C8-45EB-BBA6-B3063DA9AD20}" destId="{1CD74452-9533-408C-8C71-356136E18FA7}" srcOrd="2" destOrd="0" parTransId="{C613D7E8-22A0-4CE9-87A8-CFAB11CD5C85}" sibTransId="{9677BA97-532E-4BC8-A157-C855BB85345A}"/>
    <dgm:cxn modelId="{24C979F7-65EF-47A3-92DF-CB9B32234156}" type="presOf" srcId="{3CCC5F76-B235-4DC6-9D1E-721F0227AD89}" destId="{79BFDC6F-6B52-4AB1-8D77-66991D04C32B}" srcOrd="0" destOrd="0" presId="urn:microsoft.com/office/officeart/2005/8/layout/default#1"/>
    <dgm:cxn modelId="{2159E79B-ABF7-4254-B1DA-234A394ACB2B}" type="presParOf" srcId="{DC2D056D-C84A-4C22-8561-F02BD6047B7D}" destId="{69070006-3553-488C-90F0-781508230C79}" srcOrd="0" destOrd="0" presId="urn:microsoft.com/office/officeart/2005/8/layout/default#1"/>
    <dgm:cxn modelId="{2E510B59-DF98-4228-A92B-81C48A29CF23}" type="presParOf" srcId="{DC2D056D-C84A-4C22-8561-F02BD6047B7D}" destId="{1CB89345-CFA1-47AF-B837-B78A1FEAACEB}" srcOrd="1" destOrd="0" presId="urn:microsoft.com/office/officeart/2005/8/layout/default#1"/>
    <dgm:cxn modelId="{286023F9-4EC0-4B29-B526-E28B415BCEB3}" type="presParOf" srcId="{DC2D056D-C84A-4C22-8561-F02BD6047B7D}" destId="{AFAA92ED-F95C-4864-8AA6-642248CB04A5}" srcOrd="2" destOrd="0" presId="urn:microsoft.com/office/officeart/2005/8/layout/default#1"/>
    <dgm:cxn modelId="{77303A5F-F623-4066-84C6-8A80BD69E368}" type="presParOf" srcId="{DC2D056D-C84A-4C22-8561-F02BD6047B7D}" destId="{33F8B799-A63B-4265-AB36-F2F5B61BD8EC}" srcOrd="3" destOrd="0" presId="urn:microsoft.com/office/officeart/2005/8/layout/default#1"/>
    <dgm:cxn modelId="{7AC513B9-3B40-4DC4-924F-6B757DFA80A9}" type="presParOf" srcId="{DC2D056D-C84A-4C22-8561-F02BD6047B7D}" destId="{70F84B6F-797D-486E-B6FD-14915E6D3FB5}" srcOrd="4" destOrd="0" presId="urn:microsoft.com/office/officeart/2005/8/layout/default#1"/>
    <dgm:cxn modelId="{7066F340-2AEE-4627-8AFF-ADA56F04A92E}" type="presParOf" srcId="{DC2D056D-C84A-4C22-8561-F02BD6047B7D}" destId="{A97209FB-C41A-4C27-AF42-CC72643296D3}" srcOrd="5" destOrd="0" presId="urn:microsoft.com/office/officeart/2005/8/layout/default#1"/>
    <dgm:cxn modelId="{81F8E03B-104E-46B3-98C8-692CF3453129}" type="presParOf" srcId="{DC2D056D-C84A-4C22-8561-F02BD6047B7D}" destId="{79BFDC6F-6B52-4AB1-8D77-66991D04C32B}" srcOrd="6" destOrd="0" presId="urn:microsoft.com/office/officeart/2005/8/layout/default#1"/>
    <dgm:cxn modelId="{52289500-59ED-4BD0-B2A6-FD41459DED1C}" type="presParOf" srcId="{DC2D056D-C84A-4C22-8561-F02BD6047B7D}" destId="{7D8BAC75-1735-4F69-BA75-7D9A2F4AFB05}" srcOrd="7" destOrd="0" presId="urn:microsoft.com/office/officeart/2005/8/layout/default#1"/>
    <dgm:cxn modelId="{74175F6D-5BC5-4698-9BF4-B8315E4F4C09}" type="presParOf" srcId="{DC2D056D-C84A-4C22-8561-F02BD6047B7D}" destId="{99EC89E5-FC55-4C87-88A2-E1734771F9DB}" srcOrd="8"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0C1943-939F-4AD8-B0B8-0A47B0DFF07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E11185FC-E76D-4A11-A959-E99B7DA82627}">
      <dgm:prSet phldrT="[Text]"/>
      <dgm:spPr/>
      <dgm:t>
        <a:bodyPr/>
        <a:lstStyle/>
        <a:p>
          <a:r>
            <a:rPr lang="en-US" dirty="0"/>
            <a:t>L- Ascorbic Acid </a:t>
          </a:r>
        </a:p>
      </dgm:t>
    </dgm:pt>
    <dgm:pt modelId="{D5675E62-C2BE-48E9-8EDF-44606B86F0BE}" type="parTrans" cxnId="{31D5A40D-0A87-4DBD-9051-405E338D55E7}">
      <dgm:prSet/>
      <dgm:spPr/>
      <dgm:t>
        <a:bodyPr/>
        <a:lstStyle/>
        <a:p>
          <a:endParaRPr lang="en-US"/>
        </a:p>
      </dgm:t>
    </dgm:pt>
    <dgm:pt modelId="{918C400A-34BE-4BCA-A1DE-9A7A0F3767EB}" type="sibTrans" cxnId="{31D5A40D-0A87-4DBD-9051-405E338D55E7}">
      <dgm:prSet/>
      <dgm:spPr/>
      <dgm:t>
        <a:bodyPr/>
        <a:lstStyle/>
        <a:p>
          <a:endParaRPr lang="en-US"/>
        </a:p>
      </dgm:t>
    </dgm:pt>
    <dgm:pt modelId="{5CBD0298-4578-4D80-B212-23AD8EE243CC}">
      <dgm:prSet phldrT="[Text]"/>
      <dgm:spPr/>
      <dgm:t>
        <a:bodyPr/>
        <a:lstStyle/>
        <a:p>
          <a:r>
            <a:rPr lang="en-US" dirty="0" err="1"/>
            <a:t>Reductant</a:t>
          </a:r>
          <a:r>
            <a:rPr lang="en-US" dirty="0"/>
            <a:t> for many free radicals</a:t>
          </a:r>
        </a:p>
      </dgm:t>
    </dgm:pt>
    <dgm:pt modelId="{B5694E42-90C9-4414-8A2B-2EF0321B0E98}" type="parTrans" cxnId="{024AD642-506B-4D37-B0CB-59480F80C673}">
      <dgm:prSet/>
      <dgm:spPr/>
      <dgm:t>
        <a:bodyPr/>
        <a:lstStyle/>
        <a:p>
          <a:endParaRPr lang="en-US"/>
        </a:p>
      </dgm:t>
    </dgm:pt>
    <dgm:pt modelId="{8420F163-CEDC-439E-AB95-ADF2A8FBFDF0}" type="sibTrans" cxnId="{024AD642-506B-4D37-B0CB-59480F80C673}">
      <dgm:prSet/>
      <dgm:spPr/>
      <dgm:t>
        <a:bodyPr/>
        <a:lstStyle/>
        <a:p>
          <a:endParaRPr lang="en-US"/>
        </a:p>
      </dgm:t>
    </dgm:pt>
    <dgm:pt modelId="{66B35B6C-0A44-4CDB-AC37-7667AF7AF417}">
      <dgm:prSet phldrT="[Text]"/>
      <dgm:spPr/>
      <dgm:t>
        <a:bodyPr/>
        <a:lstStyle/>
        <a:p>
          <a:r>
            <a:rPr lang="en-US" dirty="0"/>
            <a:t>Minimize the oxidative stress</a:t>
          </a:r>
        </a:p>
      </dgm:t>
    </dgm:pt>
    <dgm:pt modelId="{03E55DA2-2040-4FB5-AA8C-F2FCE948FBA5}" type="parTrans" cxnId="{AD5323D6-D1C7-444D-8B93-CF00BD7A06E1}">
      <dgm:prSet/>
      <dgm:spPr/>
      <dgm:t>
        <a:bodyPr/>
        <a:lstStyle/>
        <a:p>
          <a:endParaRPr lang="en-US"/>
        </a:p>
      </dgm:t>
    </dgm:pt>
    <dgm:pt modelId="{6B161103-3898-43F8-AAAE-79CEEC341684}" type="sibTrans" cxnId="{AD5323D6-D1C7-444D-8B93-CF00BD7A06E1}">
      <dgm:prSet/>
      <dgm:spPr/>
      <dgm:t>
        <a:bodyPr/>
        <a:lstStyle/>
        <a:p>
          <a:endParaRPr lang="en-US"/>
        </a:p>
      </dgm:t>
    </dgm:pt>
    <dgm:pt modelId="{C6F57803-3474-411A-95A7-28310B152F3B}">
      <dgm:prSet phldrT="[Text]"/>
      <dgm:spPr/>
      <dgm:t>
        <a:bodyPr/>
        <a:lstStyle/>
        <a:p>
          <a:r>
            <a:rPr lang="en-US" dirty="0"/>
            <a:t>Glutathione</a:t>
          </a:r>
        </a:p>
      </dgm:t>
    </dgm:pt>
    <dgm:pt modelId="{BBB6F119-066F-4636-A867-D8211A4DEE45}" type="parTrans" cxnId="{8146669B-0234-4CA3-A6ED-5AE2427B88A7}">
      <dgm:prSet/>
      <dgm:spPr/>
      <dgm:t>
        <a:bodyPr/>
        <a:lstStyle/>
        <a:p>
          <a:endParaRPr lang="en-US"/>
        </a:p>
      </dgm:t>
    </dgm:pt>
    <dgm:pt modelId="{4AD7D8E1-27A6-4B06-AD88-D8EF252D5F95}" type="sibTrans" cxnId="{8146669B-0234-4CA3-A6ED-5AE2427B88A7}">
      <dgm:prSet/>
      <dgm:spPr/>
      <dgm:t>
        <a:bodyPr/>
        <a:lstStyle/>
        <a:p>
          <a:endParaRPr lang="en-US"/>
        </a:p>
      </dgm:t>
    </dgm:pt>
    <dgm:pt modelId="{00AD7AF5-DD6A-43D0-A67A-5A39C721D09D}">
      <dgm:prSet phldrT="[Text]"/>
      <dgm:spPr/>
      <dgm:t>
        <a:bodyPr/>
        <a:lstStyle/>
        <a:p>
          <a:r>
            <a:rPr lang="en-US" dirty="0"/>
            <a:t>It is </a:t>
          </a:r>
          <a:r>
            <a:rPr lang="en-US" dirty="0" err="1"/>
            <a:t>tripeptide</a:t>
          </a:r>
          <a:endParaRPr lang="en-US" dirty="0"/>
        </a:p>
      </dgm:t>
    </dgm:pt>
    <dgm:pt modelId="{EADCDDA6-AEF8-40ED-946E-2574D00A5BD3}" type="parTrans" cxnId="{E6E71F76-6E8B-4F8B-B5FB-F3B012D6CF15}">
      <dgm:prSet/>
      <dgm:spPr/>
      <dgm:t>
        <a:bodyPr/>
        <a:lstStyle/>
        <a:p>
          <a:endParaRPr lang="en-US"/>
        </a:p>
      </dgm:t>
    </dgm:pt>
    <dgm:pt modelId="{34FDE24E-A13E-475A-928A-C9B415B6D661}" type="sibTrans" cxnId="{E6E71F76-6E8B-4F8B-B5FB-F3B012D6CF15}">
      <dgm:prSet/>
      <dgm:spPr/>
      <dgm:t>
        <a:bodyPr/>
        <a:lstStyle/>
        <a:p>
          <a:endParaRPr lang="en-US"/>
        </a:p>
      </dgm:t>
    </dgm:pt>
    <dgm:pt modelId="{FD990003-0D1A-4BA6-B474-C8D33FED432A}">
      <dgm:prSet phldrT="[Text]"/>
      <dgm:spPr/>
      <dgm:t>
        <a:bodyPr/>
        <a:lstStyle/>
        <a:p>
          <a:r>
            <a:rPr lang="en-US" dirty="0"/>
            <a:t>GSH </a:t>
          </a:r>
          <a:r>
            <a:rPr lang="en-US" dirty="0" err="1"/>
            <a:t>functin</a:t>
          </a:r>
          <a:r>
            <a:rPr lang="en-US" dirty="0"/>
            <a:t> directly as free radical scavenger reacting with singlet oxygen, hydroxyl radical and </a:t>
          </a:r>
          <a:r>
            <a:rPr lang="en-US" dirty="0" err="1"/>
            <a:t>superoxde</a:t>
          </a:r>
          <a:endParaRPr lang="en-US" dirty="0"/>
        </a:p>
      </dgm:t>
    </dgm:pt>
    <dgm:pt modelId="{1D8193B6-8956-4234-8A53-E2654E9BF951}" type="parTrans" cxnId="{035C75DA-24A4-4AB8-BBB0-13894BB9A61D}">
      <dgm:prSet/>
      <dgm:spPr/>
      <dgm:t>
        <a:bodyPr/>
        <a:lstStyle/>
        <a:p>
          <a:endParaRPr lang="en-US"/>
        </a:p>
      </dgm:t>
    </dgm:pt>
    <dgm:pt modelId="{42E50399-4A1C-47BB-B2DB-67E03901C739}" type="sibTrans" cxnId="{035C75DA-24A4-4AB8-BBB0-13894BB9A61D}">
      <dgm:prSet/>
      <dgm:spPr/>
      <dgm:t>
        <a:bodyPr/>
        <a:lstStyle/>
        <a:p>
          <a:endParaRPr lang="en-US"/>
        </a:p>
      </dgm:t>
    </dgm:pt>
    <dgm:pt modelId="{5B73ACA5-73FE-4B59-B734-445E72D481FF}">
      <dgm:prSet phldrT="[Text]"/>
      <dgm:spPr/>
      <dgm:t>
        <a:bodyPr/>
        <a:lstStyle/>
        <a:p>
          <a:r>
            <a:rPr lang="en-US" dirty="0" err="1"/>
            <a:t>Scavange</a:t>
          </a:r>
          <a:r>
            <a:rPr lang="en-US" dirty="0"/>
            <a:t> ROS with or without enzymes</a:t>
          </a:r>
        </a:p>
      </dgm:t>
    </dgm:pt>
    <dgm:pt modelId="{B099FADE-478D-4453-9095-5E5041C7CA9B}" type="parTrans" cxnId="{9BE86FE1-F8BA-4688-B625-D87D0227A254}">
      <dgm:prSet/>
      <dgm:spPr/>
      <dgm:t>
        <a:bodyPr/>
        <a:lstStyle/>
        <a:p>
          <a:endParaRPr lang="en-US"/>
        </a:p>
      </dgm:t>
    </dgm:pt>
    <dgm:pt modelId="{DB839595-7AD7-46DD-A6DA-FAB1A9334ADF}" type="sibTrans" cxnId="{9BE86FE1-F8BA-4688-B625-D87D0227A254}">
      <dgm:prSet/>
      <dgm:spPr/>
      <dgm:t>
        <a:bodyPr/>
        <a:lstStyle/>
        <a:p>
          <a:endParaRPr lang="en-US"/>
        </a:p>
      </dgm:t>
    </dgm:pt>
    <dgm:pt modelId="{D991FFD3-DA74-4E50-8AAC-744C22F3BC2B}">
      <dgm:prSet phldrT="[Text]"/>
      <dgm:spPr/>
      <dgm:t>
        <a:bodyPr/>
        <a:lstStyle/>
        <a:p>
          <a:r>
            <a:rPr lang="en-US" dirty="0"/>
            <a:t>React with second oxidized GSH to </a:t>
          </a:r>
          <a:r>
            <a:rPr lang="en-US" dirty="0" err="1"/>
            <a:t>disufide</a:t>
          </a:r>
          <a:r>
            <a:rPr lang="en-US" dirty="0"/>
            <a:t> GSSG</a:t>
          </a:r>
        </a:p>
      </dgm:t>
    </dgm:pt>
    <dgm:pt modelId="{2A7266D4-27C7-4DD1-BCFE-3CBD4A5294B7}" type="parTrans" cxnId="{4A5EEA3B-09AA-4439-8CD9-5411BA451C21}">
      <dgm:prSet/>
      <dgm:spPr/>
      <dgm:t>
        <a:bodyPr/>
        <a:lstStyle/>
        <a:p>
          <a:endParaRPr lang="en-US"/>
        </a:p>
      </dgm:t>
    </dgm:pt>
    <dgm:pt modelId="{FC2C30FE-D4D2-4637-A4DA-4EF895E18464}" type="sibTrans" cxnId="{4A5EEA3B-09AA-4439-8CD9-5411BA451C21}">
      <dgm:prSet/>
      <dgm:spPr/>
      <dgm:t>
        <a:bodyPr/>
        <a:lstStyle/>
        <a:p>
          <a:endParaRPr lang="en-US"/>
        </a:p>
      </dgm:t>
    </dgm:pt>
    <dgm:pt modelId="{B2B8602B-A672-4157-95A8-63D41E9F209C}" type="pres">
      <dgm:prSet presAssocID="{F80C1943-939F-4AD8-B0B8-0A47B0DFF073}" presName="Name0" presStyleCnt="0">
        <dgm:presLayoutVars>
          <dgm:dir/>
          <dgm:animLvl val="lvl"/>
          <dgm:resizeHandles val="exact"/>
        </dgm:presLayoutVars>
      </dgm:prSet>
      <dgm:spPr/>
    </dgm:pt>
    <dgm:pt modelId="{50F2B302-A691-4078-8873-A6584ECC688F}" type="pres">
      <dgm:prSet presAssocID="{E11185FC-E76D-4A11-A959-E99B7DA82627}" presName="linNode" presStyleCnt="0"/>
      <dgm:spPr/>
    </dgm:pt>
    <dgm:pt modelId="{47BE8B0E-BA20-4116-9FE4-ED1DE5B91D64}" type="pres">
      <dgm:prSet presAssocID="{E11185FC-E76D-4A11-A959-E99B7DA82627}" presName="parentText" presStyleLbl="node1" presStyleIdx="0" presStyleCnt="2">
        <dgm:presLayoutVars>
          <dgm:chMax val="1"/>
          <dgm:bulletEnabled val="1"/>
        </dgm:presLayoutVars>
      </dgm:prSet>
      <dgm:spPr/>
    </dgm:pt>
    <dgm:pt modelId="{042F5135-0A14-463D-A0EC-5E7493F080F0}" type="pres">
      <dgm:prSet presAssocID="{E11185FC-E76D-4A11-A959-E99B7DA82627}" presName="descendantText" presStyleLbl="alignAccFollowNode1" presStyleIdx="0" presStyleCnt="2">
        <dgm:presLayoutVars>
          <dgm:bulletEnabled val="1"/>
        </dgm:presLayoutVars>
      </dgm:prSet>
      <dgm:spPr/>
    </dgm:pt>
    <dgm:pt modelId="{0F1DD3FD-BE1C-4BA6-A011-1B4DD40902DF}" type="pres">
      <dgm:prSet presAssocID="{918C400A-34BE-4BCA-A1DE-9A7A0F3767EB}" presName="sp" presStyleCnt="0"/>
      <dgm:spPr/>
    </dgm:pt>
    <dgm:pt modelId="{8A64656E-1816-49FC-AFBD-DC839AA7AAA6}" type="pres">
      <dgm:prSet presAssocID="{C6F57803-3474-411A-95A7-28310B152F3B}" presName="linNode" presStyleCnt="0"/>
      <dgm:spPr/>
    </dgm:pt>
    <dgm:pt modelId="{2F6D157B-A91B-4A1E-85F9-6F39E70F93D7}" type="pres">
      <dgm:prSet presAssocID="{C6F57803-3474-411A-95A7-28310B152F3B}" presName="parentText" presStyleLbl="node1" presStyleIdx="1" presStyleCnt="2">
        <dgm:presLayoutVars>
          <dgm:chMax val="1"/>
          <dgm:bulletEnabled val="1"/>
        </dgm:presLayoutVars>
      </dgm:prSet>
      <dgm:spPr/>
    </dgm:pt>
    <dgm:pt modelId="{1B9A5472-BEEB-4431-9950-4928021C873B}" type="pres">
      <dgm:prSet presAssocID="{C6F57803-3474-411A-95A7-28310B152F3B}" presName="descendantText" presStyleLbl="alignAccFollowNode1" presStyleIdx="1" presStyleCnt="2">
        <dgm:presLayoutVars>
          <dgm:bulletEnabled val="1"/>
        </dgm:presLayoutVars>
      </dgm:prSet>
      <dgm:spPr/>
    </dgm:pt>
  </dgm:ptLst>
  <dgm:cxnLst>
    <dgm:cxn modelId="{31D5A40D-0A87-4DBD-9051-405E338D55E7}" srcId="{F80C1943-939F-4AD8-B0B8-0A47B0DFF073}" destId="{E11185FC-E76D-4A11-A959-E99B7DA82627}" srcOrd="0" destOrd="0" parTransId="{D5675E62-C2BE-48E9-8EDF-44606B86F0BE}" sibTransId="{918C400A-34BE-4BCA-A1DE-9A7A0F3767EB}"/>
    <dgm:cxn modelId="{DDC13B29-728C-4009-9B8C-B2E9D9652E0F}" type="presOf" srcId="{E11185FC-E76D-4A11-A959-E99B7DA82627}" destId="{47BE8B0E-BA20-4116-9FE4-ED1DE5B91D64}" srcOrd="0" destOrd="0" presId="urn:microsoft.com/office/officeart/2005/8/layout/vList5"/>
    <dgm:cxn modelId="{4A5EEA3B-09AA-4439-8CD9-5411BA451C21}" srcId="{C6F57803-3474-411A-95A7-28310B152F3B}" destId="{D991FFD3-DA74-4E50-8AAC-744C22F3BC2B}" srcOrd="1" destOrd="0" parTransId="{2A7266D4-27C7-4DD1-BCFE-3CBD4A5294B7}" sibTransId="{FC2C30FE-D4D2-4637-A4DA-4EF895E18464}"/>
    <dgm:cxn modelId="{024AD642-506B-4D37-B0CB-59480F80C673}" srcId="{E11185FC-E76D-4A11-A959-E99B7DA82627}" destId="{5CBD0298-4578-4D80-B212-23AD8EE243CC}" srcOrd="0" destOrd="0" parTransId="{B5694E42-90C9-4414-8A2B-2EF0321B0E98}" sibTransId="{8420F163-CEDC-439E-AB95-ADF2A8FBFDF0}"/>
    <dgm:cxn modelId="{A583F46A-1636-42AA-96C6-5FD8B2C130A5}" type="presOf" srcId="{66B35B6C-0A44-4CDB-AC37-7667AF7AF417}" destId="{042F5135-0A14-463D-A0EC-5E7493F080F0}" srcOrd="0" destOrd="1" presId="urn:microsoft.com/office/officeart/2005/8/layout/vList5"/>
    <dgm:cxn modelId="{8918E66B-10B9-4653-B61E-E10B6CE52841}" type="presOf" srcId="{5B73ACA5-73FE-4B59-B734-445E72D481FF}" destId="{042F5135-0A14-463D-A0EC-5E7493F080F0}" srcOrd="0" destOrd="2" presId="urn:microsoft.com/office/officeart/2005/8/layout/vList5"/>
    <dgm:cxn modelId="{E6E71F76-6E8B-4F8B-B5FB-F3B012D6CF15}" srcId="{C6F57803-3474-411A-95A7-28310B152F3B}" destId="{00AD7AF5-DD6A-43D0-A67A-5A39C721D09D}" srcOrd="0" destOrd="0" parTransId="{EADCDDA6-AEF8-40ED-946E-2574D00A5BD3}" sibTransId="{34FDE24E-A13E-475A-928A-C9B415B6D661}"/>
    <dgm:cxn modelId="{BF433082-0743-45AA-A188-5F97072158A9}" type="presOf" srcId="{D991FFD3-DA74-4E50-8AAC-744C22F3BC2B}" destId="{1B9A5472-BEEB-4431-9950-4928021C873B}" srcOrd="0" destOrd="1" presId="urn:microsoft.com/office/officeart/2005/8/layout/vList5"/>
    <dgm:cxn modelId="{AFFEFE8A-3059-4854-824D-DFD69FFAE5FB}" type="presOf" srcId="{00AD7AF5-DD6A-43D0-A67A-5A39C721D09D}" destId="{1B9A5472-BEEB-4431-9950-4928021C873B}" srcOrd="0" destOrd="0" presId="urn:microsoft.com/office/officeart/2005/8/layout/vList5"/>
    <dgm:cxn modelId="{8146669B-0234-4CA3-A6ED-5AE2427B88A7}" srcId="{F80C1943-939F-4AD8-B0B8-0A47B0DFF073}" destId="{C6F57803-3474-411A-95A7-28310B152F3B}" srcOrd="1" destOrd="0" parTransId="{BBB6F119-066F-4636-A867-D8211A4DEE45}" sibTransId="{4AD7D8E1-27A6-4B06-AD88-D8EF252D5F95}"/>
    <dgm:cxn modelId="{084F25A5-F839-490E-8683-5423F1AA470B}" type="presOf" srcId="{C6F57803-3474-411A-95A7-28310B152F3B}" destId="{2F6D157B-A91B-4A1E-85F9-6F39E70F93D7}" srcOrd="0" destOrd="0" presId="urn:microsoft.com/office/officeart/2005/8/layout/vList5"/>
    <dgm:cxn modelId="{49D88DAF-D80C-4496-8C48-F3F8CDC7CB0A}" type="presOf" srcId="{FD990003-0D1A-4BA6-B474-C8D33FED432A}" destId="{1B9A5472-BEEB-4431-9950-4928021C873B}" srcOrd="0" destOrd="2" presId="urn:microsoft.com/office/officeart/2005/8/layout/vList5"/>
    <dgm:cxn modelId="{6FB667B3-7F44-407A-AC6D-DB4B07EA0B87}" type="presOf" srcId="{F80C1943-939F-4AD8-B0B8-0A47B0DFF073}" destId="{B2B8602B-A672-4157-95A8-63D41E9F209C}" srcOrd="0" destOrd="0" presId="urn:microsoft.com/office/officeart/2005/8/layout/vList5"/>
    <dgm:cxn modelId="{AD5323D6-D1C7-444D-8B93-CF00BD7A06E1}" srcId="{E11185FC-E76D-4A11-A959-E99B7DA82627}" destId="{66B35B6C-0A44-4CDB-AC37-7667AF7AF417}" srcOrd="1" destOrd="0" parTransId="{03E55DA2-2040-4FB5-AA8C-F2FCE948FBA5}" sibTransId="{6B161103-3898-43F8-AAAE-79CEEC341684}"/>
    <dgm:cxn modelId="{035C75DA-24A4-4AB8-BBB0-13894BB9A61D}" srcId="{C6F57803-3474-411A-95A7-28310B152F3B}" destId="{FD990003-0D1A-4BA6-B474-C8D33FED432A}" srcOrd="2" destOrd="0" parTransId="{1D8193B6-8956-4234-8A53-E2654E9BF951}" sibTransId="{42E50399-4A1C-47BB-B2DB-67E03901C739}"/>
    <dgm:cxn modelId="{9BE86FE1-F8BA-4688-B625-D87D0227A254}" srcId="{E11185FC-E76D-4A11-A959-E99B7DA82627}" destId="{5B73ACA5-73FE-4B59-B734-445E72D481FF}" srcOrd="2" destOrd="0" parTransId="{B099FADE-478D-4453-9095-5E5041C7CA9B}" sibTransId="{DB839595-7AD7-46DD-A6DA-FAB1A9334ADF}"/>
    <dgm:cxn modelId="{FC6959E2-EA10-47E4-9231-E9D45986EF9C}" type="presOf" srcId="{5CBD0298-4578-4D80-B212-23AD8EE243CC}" destId="{042F5135-0A14-463D-A0EC-5E7493F080F0}" srcOrd="0" destOrd="0" presId="urn:microsoft.com/office/officeart/2005/8/layout/vList5"/>
    <dgm:cxn modelId="{B12F9B0D-D7A2-4C6B-A402-1630887F2CBF}" type="presParOf" srcId="{B2B8602B-A672-4157-95A8-63D41E9F209C}" destId="{50F2B302-A691-4078-8873-A6584ECC688F}" srcOrd="0" destOrd="0" presId="urn:microsoft.com/office/officeart/2005/8/layout/vList5"/>
    <dgm:cxn modelId="{72FF1CEE-C98C-419F-A1C9-F743CB6B46A6}" type="presParOf" srcId="{50F2B302-A691-4078-8873-A6584ECC688F}" destId="{47BE8B0E-BA20-4116-9FE4-ED1DE5B91D64}" srcOrd="0" destOrd="0" presId="urn:microsoft.com/office/officeart/2005/8/layout/vList5"/>
    <dgm:cxn modelId="{1F58FFB2-E541-46BD-83A6-9B4C6283D047}" type="presParOf" srcId="{50F2B302-A691-4078-8873-A6584ECC688F}" destId="{042F5135-0A14-463D-A0EC-5E7493F080F0}" srcOrd="1" destOrd="0" presId="urn:microsoft.com/office/officeart/2005/8/layout/vList5"/>
    <dgm:cxn modelId="{ABE56B45-A8D3-440C-A0F8-75C76C48DD53}" type="presParOf" srcId="{B2B8602B-A672-4157-95A8-63D41E9F209C}" destId="{0F1DD3FD-BE1C-4BA6-A011-1B4DD40902DF}" srcOrd="1" destOrd="0" presId="urn:microsoft.com/office/officeart/2005/8/layout/vList5"/>
    <dgm:cxn modelId="{E3AEE2F9-9AA7-4E41-A568-77ECFA84FE7E}" type="presParOf" srcId="{B2B8602B-A672-4157-95A8-63D41E9F209C}" destId="{8A64656E-1816-49FC-AFBD-DC839AA7AAA6}" srcOrd="2" destOrd="0" presId="urn:microsoft.com/office/officeart/2005/8/layout/vList5"/>
    <dgm:cxn modelId="{F6BA3F54-4FEF-4ED1-A000-FE7DB6510A43}" type="presParOf" srcId="{8A64656E-1816-49FC-AFBD-DC839AA7AAA6}" destId="{2F6D157B-A91B-4A1E-85F9-6F39E70F93D7}" srcOrd="0" destOrd="0" presId="urn:microsoft.com/office/officeart/2005/8/layout/vList5"/>
    <dgm:cxn modelId="{1C5EA8F9-F1E5-4A0A-AA69-256FFE82C18A}" type="presParOf" srcId="{8A64656E-1816-49FC-AFBD-DC839AA7AAA6}" destId="{1B9A5472-BEEB-4431-9950-4928021C873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A916AB-15A1-46BC-9FCD-0E6B82A0F97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41FD8EA-16F3-4B4F-B9A4-6D77F27B008C}">
      <dgm:prSet phldrT="[Text]"/>
      <dgm:spPr/>
      <dgm:t>
        <a:bodyPr/>
        <a:lstStyle/>
        <a:p>
          <a:r>
            <a:rPr lang="el-GR" dirty="0"/>
            <a:t>α</a:t>
          </a:r>
          <a:r>
            <a:rPr lang="en-US" dirty="0"/>
            <a:t>-</a:t>
          </a:r>
          <a:r>
            <a:rPr lang="en-US" dirty="0" err="1"/>
            <a:t>Tocopherol</a:t>
          </a:r>
          <a:endParaRPr lang="en-US" dirty="0"/>
        </a:p>
      </dgm:t>
    </dgm:pt>
    <dgm:pt modelId="{B252F160-4D6D-496B-AEE7-401E4496A220}" type="parTrans" cxnId="{6E08E207-89F1-4813-B969-BDA01BE802C9}">
      <dgm:prSet/>
      <dgm:spPr/>
      <dgm:t>
        <a:bodyPr/>
        <a:lstStyle/>
        <a:p>
          <a:endParaRPr lang="en-US"/>
        </a:p>
      </dgm:t>
    </dgm:pt>
    <dgm:pt modelId="{F5E32B9A-2E85-4077-9A3F-31C3FA7EF176}" type="sibTrans" cxnId="{6E08E207-89F1-4813-B969-BDA01BE802C9}">
      <dgm:prSet/>
      <dgm:spPr/>
      <dgm:t>
        <a:bodyPr/>
        <a:lstStyle/>
        <a:p>
          <a:endParaRPr lang="en-US"/>
        </a:p>
      </dgm:t>
    </dgm:pt>
    <dgm:pt modelId="{73985189-AE7E-4A84-94F6-F44541A7D82F}">
      <dgm:prSet phldrT="[Text]"/>
      <dgm:spPr/>
      <dgm:t>
        <a:bodyPr/>
        <a:lstStyle/>
        <a:p>
          <a:r>
            <a:rPr lang="en-US" dirty="0"/>
            <a:t>Membrane bounded scavenger of oxygen free radicals and singlet oxygen</a:t>
          </a:r>
        </a:p>
      </dgm:t>
    </dgm:pt>
    <dgm:pt modelId="{FA541826-BDCB-43F3-BFF1-48973DBA64DF}" type="parTrans" cxnId="{F8A45C81-28CF-4696-AD0A-125CB1CBD6B1}">
      <dgm:prSet/>
      <dgm:spPr/>
      <dgm:t>
        <a:bodyPr/>
        <a:lstStyle/>
        <a:p>
          <a:endParaRPr lang="en-US"/>
        </a:p>
      </dgm:t>
    </dgm:pt>
    <dgm:pt modelId="{FCC3C781-055A-48F9-B346-C4F980594F97}" type="sibTrans" cxnId="{F8A45C81-28CF-4696-AD0A-125CB1CBD6B1}">
      <dgm:prSet/>
      <dgm:spPr/>
      <dgm:t>
        <a:bodyPr/>
        <a:lstStyle/>
        <a:p>
          <a:endParaRPr lang="en-US"/>
        </a:p>
      </dgm:t>
    </dgm:pt>
    <dgm:pt modelId="{81073D19-971D-47C2-94C4-8C034665791C}">
      <dgm:prSet phldrT="[Text]"/>
      <dgm:spPr/>
      <dgm:t>
        <a:bodyPr/>
        <a:lstStyle/>
        <a:p>
          <a:r>
            <a:rPr lang="en-US" dirty="0" err="1"/>
            <a:t>Caroteniodes</a:t>
          </a:r>
          <a:r>
            <a:rPr lang="en-US" dirty="0"/>
            <a:t> </a:t>
          </a:r>
        </a:p>
      </dgm:t>
    </dgm:pt>
    <dgm:pt modelId="{D80F130B-9901-4F24-9F5D-C6429D22B733}" type="parTrans" cxnId="{18176841-1554-4B83-BFE8-7ED32A23D106}">
      <dgm:prSet/>
      <dgm:spPr/>
      <dgm:t>
        <a:bodyPr/>
        <a:lstStyle/>
        <a:p>
          <a:endParaRPr lang="en-US"/>
        </a:p>
      </dgm:t>
    </dgm:pt>
    <dgm:pt modelId="{4F5FE045-21D2-4252-A5FA-D75F8C91688A}" type="sibTrans" cxnId="{18176841-1554-4B83-BFE8-7ED32A23D106}">
      <dgm:prSet/>
      <dgm:spPr/>
      <dgm:t>
        <a:bodyPr/>
        <a:lstStyle/>
        <a:p>
          <a:endParaRPr lang="en-US"/>
        </a:p>
      </dgm:t>
    </dgm:pt>
    <dgm:pt modelId="{DFF8D1CF-1E6D-474E-BA1E-D343E24FC4BC}">
      <dgm:prSet phldrT="[Text]"/>
      <dgm:spPr/>
      <dgm:t>
        <a:bodyPr/>
        <a:lstStyle/>
        <a:p>
          <a:r>
            <a:rPr lang="en-US" dirty="0"/>
            <a:t>They protect photosystems detoxifying ROS</a:t>
          </a:r>
        </a:p>
      </dgm:t>
    </dgm:pt>
    <dgm:pt modelId="{DF86846C-6C83-429A-A7E1-4CCAEA67CD6F}" type="parTrans" cxnId="{782EF411-28D2-4F55-A1B4-6564F97700AA}">
      <dgm:prSet/>
      <dgm:spPr/>
      <dgm:t>
        <a:bodyPr/>
        <a:lstStyle/>
        <a:p>
          <a:endParaRPr lang="en-US"/>
        </a:p>
      </dgm:t>
    </dgm:pt>
    <dgm:pt modelId="{095E101A-68E6-472D-A463-92B69E2201E5}" type="sibTrans" cxnId="{782EF411-28D2-4F55-A1B4-6564F97700AA}">
      <dgm:prSet/>
      <dgm:spPr/>
      <dgm:t>
        <a:bodyPr/>
        <a:lstStyle/>
        <a:p>
          <a:endParaRPr lang="en-US"/>
        </a:p>
      </dgm:t>
    </dgm:pt>
    <dgm:pt modelId="{B8808A2B-C164-486B-B079-2856CCA20070}">
      <dgm:prSet phldrT="[Text]"/>
      <dgm:spPr/>
      <dgm:t>
        <a:bodyPr/>
        <a:lstStyle/>
        <a:p>
          <a:r>
            <a:rPr lang="en-US" dirty="0"/>
            <a:t>Serve as membrane stabilizing agent</a:t>
          </a:r>
        </a:p>
      </dgm:t>
    </dgm:pt>
    <dgm:pt modelId="{2DF55F08-9342-4D0C-BF60-9AC751117E5D}" type="parTrans" cxnId="{4B9B3526-D08F-4C54-BB60-6A32572DA2B7}">
      <dgm:prSet/>
      <dgm:spPr/>
    </dgm:pt>
    <dgm:pt modelId="{BA2B7834-E0B3-4AE3-A8AD-1070B5D2CDEE}" type="sibTrans" cxnId="{4B9B3526-D08F-4C54-BB60-6A32572DA2B7}">
      <dgm:prSet/>
      <dgm:spPr/>
    </dgm:pt>
    <dgm:pt modelId="{7A781F47-3B9E-4F1B-9C95-5F9534E32062}">
      <dgm:prSet phldrT="[Text]"/>
      <dgm:spPr/>
      <dgm:t>
        <a:bodyPr/>
        <a:lstStyle/>
        <a:p>
          <a:r>
            <a:rPr lang="en-US" dirty="0"/>
            <a:t>React with singlet oxygen and dissipate the energy</a:t>
          </a:r>
        </a:p>
      </dgm:t>
    </dgm:pt>
    <dgm:pt modelId="{DA2D6D14-8B1F-4803-B4EA-8ED0F677BF9A}" type="parTrans" cxnId="{17B4CE61-C0EB-4E31-B317-10CC7DCBA8EB}">
      <dgm:prSet/>
      <dgm:spPr/>
    </dgm:pt>
    <dgm:pt modelId="{AB755778-AE29-489B-8780-9409B640F42F}" type="sibTrans" cxnId="{17B4CE61-C0EB-4E31-B317-10CC7DCBA8EB}">
      <dgm:prSet/>
      <dgm:spPr/>
    </dgm:pt>
    <dgm:pt modelId="{53AACB3C-C266-40B4-B7D0-79C21557DE20}" type="pres">
      <dgm:prSet presAssocID="{B4A916AB-15A1-46BC-9FCD-0E6B82A0F97D}" presName="Name0" presStyleCnt="0">
        <dgm:presLayoutVars>
          <dgm:dir/>
          <dgm:animLvl val="lvl"/>
          <dgm:resizeHandles val="exact"/>
        </dgm:presLayoutVars>
      </dgm:prSet>
      <dgm:spPr/>
    </dgm:pt>
    <dgm:pt modelId="{C88B1452-F2B4-44B4-A854-A2D41931F022}" type="pres">
      <dgm:prSet presAssocID="{641FD8EA-16F3-4B4F-B9A4-6D77F27B008C}" presName="linNode" presStyleCnt="0"/>
      <dgm:spPr/>
    </dgm:pt>
    <dgm:pt modelId="{D45DDE2B-DDC3-4005-9820-BCA1B2409161}" type="pres">
      <dgm:prSet presAssocID="{641FD8EA-16F3-4B4F-B9A4-6D77F27B008C}" presName="parentText" presStyleLbl="node1" presStyleIdx="0" presStyleCnt="2">
        <dgm:presLayoutVars>
          <dgm:chMax val="1"/>
          <dgm:bulletEnabled val="1"/>
        </dgm:presLayoutVars>
      </dgm:prSet>
      <dgm:spPr/>
    </dgm:pt>
    <dgm:pt modelId="{A17D8B12-E5C9-43A2-B728-8ECC8B44A855}" type="pres">
      <dgm:prSet presAssocID="{641FD8EA-16F3-4B4F-B9A4-6D77F27B008C}" presName="descendantText" presStyleLbl="alignAccFollowNode1" presStyleIdx="0" presStyleCnt="2">
        <dgm:presLayoutVars>
          <dgm:bulletEnabled val="1"/>
        </dgm:presLayoutVars>
      </dgm:prSet>
      <dgm:spPr/>
    </dgm:pt>
    <dgm:pt modelId="{57E5BC9B-3517-4DFC-9746-12AF05CAC0FD}" type="pres">
      <dgm:prSet presAssocID="{F5E32B9A-2E85-4077-9A3F-31C3FA7EF176}" presName="sp" presStyleCnt="0"/>
      <dgm:spPr/>
    </dgm:pt>
    <dgm:pt modelId="{63E28872-00EE-4F86-89E5-649396E1BA12}" type="pres">
      <dgm:prSet presAssocID="{81073D19-971D-47C2-94C4-8C034665791C}" presName="linNode" presStyleCnt="0"/>
      <dgm:spPr/>
    </dgm:pt>
    <dgm:pt modelId="{CD8183D4-D2AC-45C4-A8E4-C9ACD7EE5CD3}" type="pres">
      <dgm:prSet presAssocID="{81073D19-971D-47C2-94C4-8C034665791C}" presName="parentText" presStyleLbl="node1" presStyleIdx="1" presStyleCnt="2">
        <dgm:presLayoutVars>
          <dgm:chMax val="1"/>
          <dgm:bulletEnabled val="1"/>
        </dgm:presLayoutVars>
      </dgm:prSet>
      <dgm:spPr/>
    </dgm:pt>
    <dgm:pt modelId="{E16D0692-4185-4D44-AFF0-ACD984B7E59C}" type="pres">
      <dgm:prSet presAssocID="{81073D19-971D-47C2-94C4-8C034665791C}" presName="descendantText" presStyleLbl="alignAccFollowNode1" presStyleIdx="1" presStyleCnt="2">
        <dgm:presLayoutVars>
          <dgm:bulletEnabled val="1"/>
        </dgm:presLayoutVars>
      </dgm:prSet>
      <dgm:spPr/>
    </dgm:pt>
  </dgm:ptLst>
  <dgm:cxnLst>
    <dgm:cxn modelId="{14A4DF00-04F2-4444-80B0-5EE4246E04FE}" type="presOf" srcId="{81073D19-971D-47C2-94C4-8C034665791C}" destId="{CD8183D4-D2AC-45C4-A8E4-C9ACD7EE5CD3}" srcOrd="0" destOrd="0" presId="urn:microsoft.com/office/officeart/2005/8/layout/vList5"/>
    <dgm:cxn modelId="{6E08E207-89F1-4813-B969-BDA01BE802C9}" srcId="{B4A916AB-15A1-46BC-9FCD-0E6B82A0F97D}" destId="{641FD8EA-16F3-4B4F-B9A4-6D77F27B008C}" srcOrd="0" destOrd="0" parTransId="{B252F160-4D6D-496B-AEE7-401E4496A220}" sibTransId="{F5E32B9A-2E85-4077-9A3F-31C3FA7EF176}"/>
    <dgm:cxn modelId="{782EF411-28D2-4F55-A1B4-6564F97700AA}" srcId="{81073D19-971D-47C2-94C4-8C034665791C}" destId="{DFF8D1CF-1E6D-474E-BA1E-D343E24FC4BC}" srcOrd="0" destOrd="0" parTransId="{DF86846C-6C83-429A-A7E1-4CCAEA67CD6F}" sibTransId="{095E101A-68E6-472D-A463-92B69E2201E5}"/>
    <dgm:cxn modelId="{90265F1D-1B2F-43BA-9128-0B9D6276609C}" type="presOf" srcId="{B4A916AB-15A1-46BC-9FCD-0E6B82A0F97D}" destId="{53AACB3C-C266-40B4-B7D0-79C21557DE20}" srcOrd="0" destOrd="0" presId="urn:microsoft.com/office/officeart/2005/8/layout/vList5"/>
    <dgm:cxn modelId="{4B9B3526-D08F-4C54-BB60-6A32572DA2B7}" srcId="{641FD8EA-16F3-4B4F-B9A4-6D77F27B008C}" destId="{B8808A2B-C164-486B-B079-2856CCA20070}" srcOrd="1" destOrd="0" parTransId="{2DF55F08-9342-4D0C-BF60-9AC751117E5D}" sibTransId="{BA2B7834-E0B3-4AE3-A8AD-1070B5D2CDEE}"/>
    <dgm:cxn modelId="{6E7A9330-CA7B-4082-A4C4-3F4EF2310CD8}" type="presOf" srcId="{DFF8D1CF-1E6D-474E-BA1E-D343E24FC4BC}" destId="{E16D0692-4185-4D44-AFF0-ACD984B7E59C}" srcOrd="0" destOrd="0" presId="urn:microsoft.com/office/officeart/2005/8/layout/vList5"/>
    <dgm:cxn modelId="{18176841-1554-4B83-BFE8-7ED32A23D106}" srcId="{B4A916AB-15A1-46BC-9FCD-0E6B82A0F97D}" destId="{81073D19-971D-47C2-94C4-8C034665791C}" srcOrd="1" destOrd="0" parTransId="{D80F130B-9901-4F24-9F5D-C6429D22B733}" sibTransId="{4F5FE045-21D2-4252-A5FA-D75F8C91688A}"/>
    <dgm:cxn modelId="{20E55C46-9ECF-4E14-856F-A7EF411C7477}" type="presOf" srcId="{641FD8EA-16F3-4B4F-B9A4-6D77F27B008C}" destId="{D45DDE2B-DDC3-4005-9820-BCA1B2409161}" srcOrd="0" destOrd="0" presId="urn:microsoft.com/office/officeart/2005/8/layout/vList5"/>
    <dgm:cxn modelId="{17B4CE61-C0EB-4E31-B317-10CC7DCBA8EB}" srcId="{81073D19-971D-47C2-94C4-8C034665791C}" destId="{7A781F47-3B9E-4F1B-9C95-5F9534E32062}" srcOrd="1" destOrd="0" parTransId="{DA2D6D14-8B1F-4803-B4EA-8ED0F677BF9A}" sibTransId="{AB755778-AE29-489B-8780-9409B640F42F}"/>
    <dgm:cxn modelId="{8E766D66-2D09-4A4F-9354-3AD5EA9AE000}" type="presOf" srcId="{7A781F47-3B9E-4F1B-9C95-5F9534E32062}" destId="{E16D0692-4185-4D44-AFF0-ACD984B7E59C}" srcOrd="0" destOrd="1" presId="urn:microsoft.com/office/officeart/2005/8/layout/vList5"/>
    <dgm:cxn modelId="{F8A45C81-28CF-4696-AD0A-125CB1CBD6B1}" srcId="{641FD8EA-16F3-4B4F-B9A4-6D77F27B008C}" destId="{73985189-AE7E-4A84-94F6-F44541A7D82F}" srcOrd="0" destOrd="0" parTransId="{FA541826-BDCB-43F3-BFF1-48973DBA64DF}" sibTransId="{FCC3C781-055A-48F9-B346-C4F980594F97}"/>
    <dgm:cxn modelId="{7ED9A8A7-2FA9-401E-B58B-04E9D60A1F4E}" type="presOf" srcId="{B8808A2B-C164-486B-B079-2856CCA20070}" destId="{A17D8B12-E5C9-43A2-B728-8ECC8B44A855}" srcOrd="0" destOrd="1" presId="urn:microsoft.com/office/officeart/2005/8/layout/vList5"/>
    <dgm:cxn modelId="{04656EAB-6933-4988-A912-0ADDEC545B49}" type="presOf" srcId="{73985189-AE7E-4A84-94F6-F44541A7D82F}" destId="{A17D8B12-E5C9-43A2-B728-8ECC8B44A855}" srcOrd="0" destOrd="0" presId="urn:microsoft.com/office/officeart/2005/8/layout/vList5"/>
    <dgm:cxn modelId="{D5362B09-C369-440F-AFDB-4F977864CF3F}" type="presParOf" srcId="{53AACB3C-C266-40B4-B7D0-79C21557DE20}" destId="{C88B1452-F2B4-44B4-A854-A2D41931F022}" srcOrd="0" destOrd="0" presId="urn:microsoft.com/office/officeart/2005/8/layout/vList5"/>
    <dgm:cxn modelId="{39D68640-FAAA-4040-B8AA-571E8F9630A8}" type="presParOf" srcId="{C88B1452-F2B4-44B4-A854-A2D41931F022}" destId="{D45DDE2B-DDC3-4005-9820-BCA1B2409161}" srcOrd="0" destOrd="0" presId="urn:microsoft.com/office/officeart/2005/8/layout/vList5"/>
    <dgm:cxn modelId="{094A5F1D-F4CE-441D-8307-2FAE6546ADAC}" type="presParOf" srcId="{C88B1452-F2B4-44B4-A854-A2D41931F022}" destId="{A17D8B12-E5C9-43A2-B728-8ECC8B44A855}" srcOrd="1" destOrd="0" presId="urn:microsoft.com/office/officeart/2005/8/layout/vList5"/>
    <dgm:cxn modelId="{649E4DAA-E907-4AD5-8E37-66BCD238468D}" type="presParOf" srcId="{53AACB3C-C266-40B4-B7D0-79C21557DE20}" destId="{57E5BC9B-3517-4DFC-9746-12AF05CAC0FD}" srcOrd="1" destOrd="0" presId="urn:microsoft.com/office/officeart/2005/8/layout/vList5"/>
    <dgm:cxn modelId="{D20A413B-14EF-4BA1-8F29-2F49E1E3E1EE}" type="presParOf" srcId="{53AACB3C-C266-40B4-B7D0-79C21557DE20}" destId="{63E28872-00EE-4F86-89E5-649396E1BA12}" srcOrd="2" destOrd="0" presId="urn:microsoft.com/office/officeart/2005/8/layout/vList5"/>
    <dgm:cxn modelId="{EC1DC861-93E8-48AA-A95E-DB0EF8DA4118}" type="presParOf" srcId="{63E28872-00EE-4F86-89E5-649396E1BA12}" destId="{CD8183D4-D2AC-45C4-A8E4-C9ACD7EE5CD3}" srcOrd="0" destOrd="0" presId="urn:microsoft.com/office/officeart/2005/8/layout/vList5"/>
    <dgm:cxn modelId="{ABF84044-E8FE-4001-AF5B-D0CFD8C9C20F}" type="presParOf" srcId="{63E28872-00EE-4F86-89E5-649396E1BA12}" destId="{E16D0692-4185-4D44-AFF0-ACD984B7E59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070006-3553-488C-90F0-781508230C79}">
      <dsp:nvSpPr>
        <dsp:cNvPr id="0" name=""/>
        <dsp:cNvSpPr/>
      </dsp:nvSpPr>
      <dsp:spPr>
        <a:xfrm>
          <a:off x="0" y="53181"/>
          <a:ext cx="2047874" cy="1228725"/>
        </a:xfrm>
        <a:prstGeom prst="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Times New Roman" pitchFamily="18" charset="0"/>
              <a:cs typeface="Times New Roman" pitchFamily="18" charset="0"/>
            </a:rPr>
            <a:t>HSP100</a:t>
          </a:r>
        </a:p>
      </dsp:txBody>
      <dsp:txXfrm>
        <a:off x="0" y="53181"/>
        <a:ext cx="2047874" cy="1228725"/>
      </dsp:txXfrm>
    </dsp:sp>
    <dsp:sp modelId="{AFAA92ED-F95C-4864-8AA6-642248CB04A5}">
      <dsp:nvSpPr>
        <dsp:cNvPr id="0" name=""/>
        <dsp:cNvSpPr/>
      </dsp:nvSpPr>
      <dsp:spPr>
        <a:xfrm>
          <a:off x="2252662" y="53181"/>
          <a:ext cx="2047874" cy="1228725"/>
        </a:xfrm>
        <a:prstGeom prst="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Times New Roman" pitchFamily="18" charset="0"/>
              <a:cs typeface="Times New Roman" pitchFamily="18" charset="0"/>
            </a:rPr>
            <a:t>HSP90</a:t>
          </a:r>
        </a:p>
      </dsp:txBody>
      <dsp:txXfrm>
        <a:off x="2252662" y="53181"/>
        <a:ext cx="2047874" cy="1228725"/>
      </dsp:txXfrm>
    </dsp:sp>
    <dsp:sp modelId="{70F84B6F-797D-486E-B6FD-14915E6D3FB5}">
      <dsp:nvSpPr>
        <dsp:cNvPr id="0" name=""/>
        <dsp:cNvSpPr/>
      </dsp:nvSpPr>
      <dsp:spPr>
        <a:xfrm>
          <a:off x="4505325" y="53181"/>
          <a:ext cx="2047874" cy="1228725"/>
        </a:xfrm>
        <a:prstGeom prst="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Times New Roman" pitchFamily="18" charset="0"/>
              <a:cs typeface="Times New Roman" pitchFamily="18" charset="0"/>
            </a:rPr>
            <a:t>HSP70</a:t>
          </a:r>
        </a:p>
      </dsp:txBody>
      <dsp:txXfrm>
        <a:off x="4505325" y="53181"/>
        <a:ext cx="2047874" cy="1228725"/>
      </dsp:txXfrm>
    </dsp:sp>
    <dsp:sp modelId="{79BFDC6F-6B52-4AB1-8D77-66991D04C32B}">
      <dsp:nvSpPr>
        <dsp:cNvPr id="0" name=""/>
        <dsp:cNvSpPr/>
      </dsp:nvSpPr>
      <dsp:spPr>
        <a:xfrm>
          <a:off x="1126331" y="1486693"/>
          <a:ext cx="2047874" cy="1228725"/>
        </a:xfrm>
        <a:prstGeom prst="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Times New Roman" pitchFamily="18" charset="0"/>
              <a:cs typeface="Times New Roman" pitchFamily="18" charset="0"/>
            </a:rPr>
            <a:t>HSP60</a:t>
          </a:r>
          <a:br>
            <a:rPr lang="en-US" sz="2000" kern="1200" dirty="0">
              <a:latin typeface="Times New Roman" pitchFamily="18" charset="0"/>
              <a:cs typeface="Times New Roman" pitchFamily="18" charset="0"/>
            </a:rPr>
          </a:br>
          <a:r>
            <a:rPr lang="en-US" sz="2000" kern="1200" dirty="0">
              <a:latin typeface="Times New Roman" pitchFamily="18" charset="0"/>
              <a:cs typeface="Times New Roman" pitchFamily="18" charset="0"/>
            </a:rPr>
            <a:t>(function as molecular chaperones)</a:t>
          </a:r>
        </a:p>
      </dsp:txBody>
      <dsp:txXfrm>
        <a:off x="1126331" y="1486693"/>
        <a:ext cx="2047874" cy="1228725"/>
      </dsp:txXfrm>
    </dsp:sp>
    <dsp:sp modelId="{99EC89E5-FC55-4C87-88A2-E1734771F9DB}">
      <dsp:nvSpPr>
        <dsp:cNvPr id="0" name=""/>
        <dsp:cNvSpPr/>
      </dsp:nvSpPr>
      <dsp:spPr>
        <a:xfrm>
          <a:off x="3378993" y="1486693"/>
          <a:ext cx="2047874" cy="1228725"/>
        </a:xfrm>
        <a:prstGeom prst="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Times New Roman" pitchFamily="18" charset="0"/>
              <a:cs typeface="Times New Roman" pitchFamily="18" charset="0"/>
            </a:rPr>
            <a:t>Small HSPs</a:t>
          </a:r>
          <a:br>
            <a:rPr lang="en-US" sz="2000" kern="1200" dirty="0">
              <a:latin typeface="Times New Roman" pitchFamily="18" charset="0"/>
              <a:cs typeface="Times New Roman" pitchFamily="18" charset="0"/>
            </a:rPr>
          </a:br>
          <a:r>
            <a:rPr lang="en-US" sz="2000" kern="1200" dirty="0">
              <a:latin typeface="Times New Roman" pitchFamily="18" charset="0"/>
              <a:cs typeface="Times New Roman" pitchFamily="18" charset="0"/>
            </a:rPr>
            <a:t>(</a:t>
          </a:r>
          <a:r>
            <a:rPr lang="en-US" sz="2000" kern="1200" dirty="0" err="1">
              <a:latin typeface="Times New Roman" pitchFamily="18" charset="0"/>
              <a:cs typeface="Times New Roman" pitchFamily="18" charset="0"/>
            </a:rPr>
            <a:t>funcion</a:t>
          </a:r>
          <a:r>
            <a:rPr lang="en-US" sz="2000" kern="1200" dirty="0">
              <a:latin typeface="Times New Roman" pitchFamily="18" charset="0"/>
              <a:cs typeface="Times New Roman" pitchFamily="18" charset="0"/>
            </a:rPr>
            <a:t> not clear)</a:t>
          </a:r>
        </a:p>
      </dsp:txBody>
      <dsp:txXfrm>
        <a:off x="3378993" y="1486693"/>
        <a:ext cx="2047874" cy="12287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2F5135-0A14-463D-A0EC-5E7493F080F0}">
      <dsp:nvSpPr>
        <dsp:cNvPr id="0" name=""/>
        <dsp:cNvSpPr/>
      </dsp:nvSpPr>
      <dsp:spPr>
        <a:xfrm rot="5400000">
          <a:off x="4510769" y="-1276705"/>
          <a:ext cx="2170717" cy="5266944"/>
        </a:xfrm>
        <a:prstGeom prst="round2SameRect">
          <a:avLst/>
        </a:prstGeom>
        <a:solidFill>
          <a:schemeClr val="accent1">
            <a:alpha val="90000"/>
            <a:tint val="40000"/>
            <a:hueOff val="0"/>
            <a:satOff val="0"/>
            <a:lumOff val="0"/>
            <a:alphaOff val="0"/>
          </a:scheme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err="1"/>
            <a:t>Reductant</a:t>
          </a:r>
          <a:r>
            <a:rPr lang="en-US" sz="2100" kern="1200" dirty="0"/>
            <a:t> for many free radicals</a:t>
          </a:r>
        </a:p>
        <a:p>
          <a:pPr marL="228600" lvl="1" indent="-228600" algn="l" defTabSz="933450">
            <a:lnSpc>
              <a:spcPct val="90000"/>
            </a:lnSpc>
            <a:spcBef>
              <a:spcPct val="0"/>
            </a:spcBef>
            <a:spcAft>
              <a:spcPct val="15000"/>
            </a:spcAft>
            <a:buChar char="•"/>
          </a:pPr>
          <a:r>
            <a:rPr lang="en-US" sz="2100" kern="1200" dirty="0"/>
            <a:t>Minimize the oxidative stress</a:t>
          </a:r>
        </a:p>
        <a:p>
          <a:pPr marL="228600" lvl="1" indent="-228600" algn="l" defTabSz="933450">
            <a:lnSpc>
              <a:spcPct val="90000"/>
            </a:lnSpc>
            <a:spcBef>
              <a:spcPct val="0"/>
            </a:spcBef>
            <a:spcAft>
              <a:spcPct val="15000"/>
            </a:spcAft>
            <a:buChar char="•"/>
          </a:pPr>
          <a:r>
            <a:rPr lang="en-US" sz="2100" kern="1200" dirty="0" err="1"/>
            <a:t>Scavange</a:t>
          </a:r>
          <a:r>
            <a:rPr lang="en-US" sz="2100" kern="1200" dirty="0"/>
            <a:t> ROS with or without enzymes</a:t>
          </a:r>
        </a:p>
      </dsp:txBody>
      <dsp:txXfrm rot="-5400000">
        <a:off x="2962656" y="377374"/>
        <a:ext cx="5160978" cy="1958785"/>
      </dsp:txXfrm>
    </dsp:sp>
    <dsp:sp modelId="{47BE8B0E-BA20-4116-9FE4-ED1DE5B91D64}">
      <dsp:nvSpPr>
        <dsp:cNvPr id="0" name=""/>
        <dsp:cNvSpPr/>
      </dsp:nvSpPr>
      <dsp:spPr>
        <a:xfrm>
          <a:off x="0" y="67"/>
          <a:ext cx="2962656" cy="2713397"/>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dirty="0"/>
            <a:t>L- Ascorbic Acid </a:t>
          </a:r>
        </a:p>
      </dsp:txBody>
      <dsp:txXfrm>
        <a:off x="132457" y="132524"/>
        <a:ext cx="2697742" cy="2448483"/>
      </dsp:txXfrm>
    </dsp:sp>
    <dsp:sp modelId="{1B9A5472-BEEB-4431-9950-4928021C873B}">
      <dsp:nvSpPr>
        <dsp:cNvPr id="0" name=""/>
        <dsp:cNvSpPr/>
      </dsp:nvSpPr>
      <dsp:spPr>
        <a:xfrm rot="5400000">
          <a:off x="4510769" y="1572361"/>
          <a:ext cx="2170717" cy="5266944"/>
        </a:xfrm>
        <a:prstGeom prst="round2SameRect">
          <a:avLst/>
        </a:prstGeom>
        <a:solidFill>
          <a:schemeClr val="accent1">
            <a:alpha val="90000"/>
            <a:tint val="40000"/>
            <a:hueOff val="0"/>
            <a:satOff val="0"/>
            <a:lumOff val="0"/>
            <a:alphaOff val="0"/>
          </a:scheme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t>It is </a:t>
          </a:r>
          <a:r>
            <a:rPr lang="en-US" sz="2100" kern="1200" dirty="0" err="1"/>
            <a:t>tripeptide</a:t>
          </a:r>
          <a:endParaRPr lang="en-US" sz="2100" kern="1200" dirty="0"/>
        </a:p>
        <a:p>
          <a:pPr marL="228600" lvl="1" indent="-228600" algn="l" defTabSz="933450">
            <a:lnSpc>
              <a:spcPct val="90000"/>
            </a:lnSpc>
            <a:spcBef>
              <a:spcPct val="0"/>
            </a:spcBef>
            <a:spcAft>
              <a:spcPct val="15000"/>
            </a:spcAft>
            <a:buChar char="•"/>
          </a:pPr>
          <a:r>
            <a:rPr lang="en-US" sz="2100" kern="1200" dirty="0"/>
            <a:t>React with second oxidized GSH to </a:t>
          </a:r>
          <a:r>
            <a:rPr lang="en-US" sz="2100" kern="1200" dirty="0" err="1"/>
            <a:t>disufide</a:t>
          </a:r>
          <a:r>
            <a:rPr lang="en-US" sz="2100" kern="1200" dirty="0"/>
            <a:t> GSSG</a:t>
          </a:r>
        </a:p>
        <a:p>
          <a:pPr marL="228600" lvl="1" indent="-228600" algn="l" defTabSz="933450">
            <a:lnSpc>
              <a:spcPct val="90000"/>
            </a:lnSpc>
            <a:spcBef>
              <a:spcPct val="0"/>
            </a:spcBef>
            <a:spcAft>
              <a:spcPct val="15000"/>
            </a:spcAft>
            <a:buChar char="•"/>
          </a:pPr>
          <a:r>
            <a:rPr lang="en-US" sz="2100" kern="1200" dirty="0"/>
            <a:t>GSH </a:t>
          </a:r>
          <a:r>
            <a:rPr lang="en-US" sz="2100" kern="1200" dirty="0" err="1"/>
            <a:t>functin</a:t>
          </a:r>
          <a:r>
            <a:rPr lang="en-US" sz="2100" kern="1200" dirty="0"/>
            <a:t> directly as free radical scavenger reacting with singlet oxygen, hydroxyl radical and </a:t>
          </a:r>
          <a:r>
            <a:rPr lang="en-US" sz="2100" kern="1200" dirty="0" err="1"/>
            <a:t>superoxde</a:t>
          </a:r>
          <a:endParaRPr lang="en-US" sz="2100" kern="1200" dirty="0"/>
        </a:p>
      </dsp:txBody>
      <dsp:txXfrm rot="-5400000">
        <a:off x="2962656" y="3226440"/>
        <a:ext cx="5160978" cy="1958785"/>
      </dsp:txXfrm>
    </dsp:sp>
    <dsp:sp modelId="{2F6D157B-A91B-4A1E-85F9-6F39E70F93D7}">
      <dsp:nvSpPr>
        <dsp:cNvPr id="0" name=""/>
        <dsp:cNvSpPr/>
      </dsp:nvSpPr>
      <dsp:spPr>
        <a:xfrm>
          <a:off x="0" y="2849134"/>
          <a:ext cx="2962656" cy="2713397"/>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dirty="0"/>
            <a:t>Glutathione</a:t>
          </a:r>
        </a:p>
      </dsp:txBody>
      <dsp:txXfrm>
        <a:off x="132457" y="2981591"/>
        <a:ext cx="2697742" cy="24484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7D8B12-E5C9-43A2-B728-8ECC8B44A855}">
      <dsp:nvSpPr>
        <dsp:cNvPr id="0" name=""/>
        <dsp:cNvSpPr/>
      </dsp:nvSpPr>
      <dsp:spPr>
        <a:xfrm rot="5400000">
          <a:off x="4644580" y="-1443978"/>
          <a:ext cx="1903094" cy="5266944"/>
        </a:xfrm>
        <a:prstGeom prst="round2SameRect">
          <a:avLst/>
        </a:prstGeom>
        <a:solidFill>
          <a:schemeClr val="accent1">
            <a:alpha val="90000"/>
            <a:tint val="40000"/>
            <a:hueOff val="0"/>
            <a:satOff val="0"/>
            <a:lumOff val="0"/>
            <a:alphaOff val="0"/>
          </a:scheme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a:t>Membrane bounded scavenger of oxygen free radicals and singlet oxygen</a:t>
          </a:r>
        </a:p>
        <a:p>
          <a:pPr marL="228600" lvl="1" indent="-228600" algn="l" defTabSz="1022350">
            <a:lnSpc>
              <a:spcPct val="90000"/>
            </a:lnSpc>
            <a:spcBef>
              <a:spcPct val="0"/>
            </a:spcBef>
            <a:spcAft>
              <a:spcPct val="15000"/>
            </a:spcAft>
            <a:buChar char="•"/>
          </a:pPr>
          <a:r>
            <a:rPr lang="en-US" sz="2300" kern="1200" dirty="0"/>
            <a:t>Serve as membrane stabilizing agent</a:t>
          </a:r>
        </a:p>
      </dsp:txBody>
      <dsp:txXfrm rot="-5400000">
        <a:off x="2962656" y="330847"/>
        <a:ext cx="5174043" cy="1717292"/>
      </dsp:txXfrm>
    </dsp:sp>
    <dsp:sp modelId="{D45DDE2B-DDC3-4005-9820-BCA1B2409161}">
      <dsp:nvSpPr>
        <dsp:cNvPr id="0" name=""/>
        <dsp:cNvSpPr/>
      </dsp:nvSpPr>
      <dsp:spPr>
        <a:xfrm>
          <a:off x="0" y="59"/>
          <a:ext cx="2962656" cy="2378868"/>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l-GR" sz="3200" kern="1200" dirty="0"/>
            <a:t>α</a:t>
          </a:r>
          <a:r>
            <a:rPr lang="en-US" sz="3200" kern="1200" dirty="0"/>
            <a:t>-</a:t>
          </a:r>
          <a:r>
            <a:rPr lang="en-US" sz="3200" kern="1200" dirty="0" err="1"/>
            <a:t>Tocopherol</a:t>
          </a:r>
          <a:endParaRPr lang="en-US" sz="3200" kern="1200" dirty="0"/>
        </a:p>
      </dsp:txBody>
      <dsp:txXfrm>
        <a:off x="116127" y="116186"/>
        <a:ext cx="2730402" cy="2146614"/>
      </dsp:txXfrm>
    </dsp:sp>
    <dsp:sp modelId="{E16D0692-4185-4D44-AFF0-ACD984B7E59C}">
      <dsp:nvSpPr>
        <dsp:cNvPr id="0" name=""/>
        <dsp:cNvSpPr/>
      </dsp:nvSpPr>
      <dsp:spPr>
        <a:xfrm rot="5400000">
          <a:off x="4644580" y="1053834"/>
          <a:ext cx="1903094" cy="5266944"/>
        </a:xfrm>
        <a:prstGeom prst="round2SameRect">
          <a:avLst/>
        </a:prstGeom>
        <a:solidFill>
          <a:schemeClr val="accent1">
            <a:alpha val="90000"/>
            <a:tint val="40000"/>
            <a:hueOff val="0"/>
            <a:satOff val="0"/>
            <a:lumOff val="0"/>
            <a:alphaOff val="0"/>
          </a:scheme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a:t>They protect photosystems detoxifying ROS</a:t>
          </a:r>
        </a:p>
        <a:p>
          <a:pPr marL="228600" lvl="1" indent="-228600" algn="l" defTabSz="1022350">
            <a:lnSpc>
              <a:spcPct val="90000"/>
            </a:lnSpc>
            <a:spcBef>
              <a:spcPct val="0"/>
            </a:spcBef>
            <a:spcAft>
              <a:spcPct val="15000"/>
            </a:spcAft>
            <a:buChar char="•"/>
          </a:pPr>
          <a:r>
            <a:rPr lang="en-US" sz="2300" kern="1200" dirty="0"/>
            <a:t>React with singlet oxygen and dissipate the energy</a:t>
          </a:r>
        </a:p>
      </dsp:txBody>
      <dsp:txXfrm rot="-5400000">
        <a:off x="2962656" y="2828660"/>
        <a:ext cx="5174043" cy="1717292"/>
      </dsp:txXfrm>
    </dsp:sp>
    <dsp:sp modelId="{CD8183D4-D2AC-45C4-A8E4-C9ACD7EE5CD3}">
      <dsp:nvSpPr>
        <dsp:cNvPr id="0" name=""/>
        <dsp:cNvSpPr/>
      </dsp:nvSpPr>
      <dsp:spPr>
        <a:xfrm>
          <a:off x="0" y="2497871"/>
          <a:ext cx="2962656" cy="2378868"/>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err="1"/>
            <a:t>Caroteniodes</a:t>
          </a:r>
          <a:r>
            <a:rPr lang="en-US" sz="3200" kern="1200" dirty="0"/>
            <a:t> </a:t>
          </a:r>
        </a:p>
      </dsp:txBody>
      <dsp:txXfrm>
        <a:off x="116127" y="2613998"/>
        <a:ext cx="2730402" cy="2146614"/>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F91927-8B99-44D9-86B2-787FEAC6BCB1}" type="datetimeFigureOut">
              <a:rPr lang="en-US" smtClean="0"/>
              <a:pPr/>
              <a:t>5/10/20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992A3B-290E-432F-80E1-1ED5C6C1A491}" type="slidenum">
              <a:rPr lang="en-US" smtClean="0"/>
              <a:pPr/>
              <a:t>‹#›</a:t>
            </a:fld>
            <a:endParaRPr lang="en-US"/>
          </a:p>
        </p:txBody>
      </p:sp>
    </p:spTree>
    <p:extLst>
      <p:ext uri="{BB962C8B-B14F-4D97-AF65-F5344CB8AC3E}">
        <p14:creationId xmlns:p14="http://schemas.microsoft.com/office/powerpoint/2010/main" val="3937996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D96C47-11FD-4A3D-AAFF-2FD6A28AB52E}" type="slidenum">
              <a:rPr lang="en-US" smtClean="0"/>
              <a:pPr/>
              <a:t>30</a:t>
            </a:fld>
            <a:endParaRPr lang="en-US"/>
          </a:p>
        </p:txBody>
      </p:sp>
    </p:spTree>
    <p:extLst>
      <p:ext uri="{BB962C8B-B14F-4D97-AF65-F5344CB8AC3E}">
        <p14:creationId xmlns:p14="http://schemas.microsoft.com/office/powerpoint/2010/main" val="1830475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A779DB5-3BB4-4713-8053-8651BCC85CFE}" type="datetimeFigureOut">
              <a:rPr lang="en-US" smtClean="0"/>
              <a:pPr/>
              <a:t>5/10/20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6E592-040F-4F8E-8677-674B9E1CDE0D}"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779DB5-3BB4-4713-8053-8651BCC85CFE}" type="datetimeFigureOut">
              <a:rPr lang="en-US" smtClean="0"/>
              <a:pPr/>
              <a:t>5/10/20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6E592-040F-4F8E-8677-674B9E1CDE0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779DB5-3BB4-4713-8053-8651BCC85CFE}" type="datetimeFigureOut">
              <a:rPr lang="en-US" smtClean="0"/>
              <a:pPr/>
              <a:t>5/10/20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6E592-040F-4F8E-8677-674B9E1CDE0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779DB5-3BB4-4713-8053-8651BCC85CFE}" type="datetimeFigureOut">
              <a:rPr lang="en-US" smtClean="0"/>
              <a:pPr/>
              <a:t>5/10/20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6E592-040F-4F8E-8677-674B9E1CDE0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779DB5-3BB4-4713-8053-8651BCC85CFE}" type="datetimeFigureOut">
              <a:rPr lang="en-US" smtClean="0"/>
              <a:pPr/>
              <a:t>5/10/20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6E592-040F-4F8E-8677-674B9E1CDE0D}"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A779DB5-3BB4-4713-8053-8651BCC85CFE}" type="datetimeFigureOut">
              <a:rPr lang="en-US" smtClean="0"/>
              <a:pPr/>
              <a:t>5/10/20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96E592-040F-4F8E-8677-674B9E1CDE0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A779DB5-3BB4-4713-8053-8651BCC85CFE}" type="datetimeFigureOut">
              <a:rPr lang="en-US" smtClean="0"/>
              <a:pPr/>
              <a:t>5/10/20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96E592-040F-4F8E-8677-674B9E1CDE0D}"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779DB5-3BB4-4713-8053-8651BCC85CFE}" type="datetimeFigureOut">
              <a:rPr lang="en-US" smtClean="0"/>
              <a:pPr/>
              <a:t>5/10/20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96E592-040F-4F8E-8677-674B9E1CDE0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779DB5-3BB4-4713-8053-8651BCC85CFE}" type="datetimeFigureOut">
              <a:rPr lang="en-US" smtClean="0"/>
              <a:pPr/>
              <a:t>5/10/20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96E592-040F-4F8E-8677-674B9E1CDE0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779DB5-3BB4-4713-8053-8651BCC85CFE}" type="datetimeFigureOut">
              <a:rPr lang="en-US" smtClean="0"/>
              <a:pPr/>
              <a:t>5/10/20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96E592-040F-4F8E-8677-674B9E1CDE0D}"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779DB5-3BB4-4713-8053-8651BCC85CFE}" type="datetimeFigureOut">
              <a:rPr lang="en-US" smtClean="0"/>
              <a:pPr/>
              <a:t>5/10/20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96E592-040F-4F8E-8677-674B9E1CDE0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1A779DB5-3BB4-4713-8053-8651BCC85CFE}" type="datetimeFigureOut">
              <a:rPr lang="en-US" smtClean="0"/>
              <a:pPr/>
              <a:t>5/10/20</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9F96E592-040F-4F8E-8677-674B9E1CDE0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Strategies for engineering stress tolerance</a:t>
            </a:r>
          </a:p>
        </p:txBody>
      </p:sp>
      <p:sp>
        <p:nvSpPr>
          <p:cNvPr id="3" name="Subtitle 2"/>
          <p:cNvSpPr>
            <a:spLocks noGrp="1"/>
          </p:cNvSpPr>
          <p:nvPr>
            <p:ph type="subTitle" idx="1"/>
          </p:nvPr>
        </p:nvSpPr>
        <p:spPr/>
        <p:txBody>
          <a:bodyPr>
            <a:normAutofit/>
          </a:bodyPr>
          <a:lstStyle/>
          <a:p>
            <a:endParaRPr lang="en-US" dirty="0"/>
          </a:p>
        </p:txBody>
      </p:sp>
    </p:spTree>
    <p:extLst>
      <p:ext uri="{BB962C8B-B14F-4D97-AF65-F5344CB8AC3E}">
        <p14:creationId xmlns:p14="http://schemas.microsoft.com/office/powerpoint/2010/main" val="1503657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sz="2800" dirty="0"/>
              <a:t>These effects have the result of reducing water loss from the leaf by closure of stomata.</a:t>
            </a:r>
          </a:p>
          <a:p>
            <a:r>
              <a:rPr lang="en-US" sz="2800" dirty="0"/>
              <a:t>Wilting and rolling up of leaves reduces their exposure to sunlight.</a:t>
            </a:r>
          </a:p>
          <a:p>
            <a:r>
              <a:rPr lang="en-US" sz="2800" dirty="0"/>
              <a:t>Reduction in </a:t>
            </a:r>
            <a:r>
              <a:rPr lang="en-US" sz="2800" dirty="0" err="1"/>
              <a:t>stomatal</a:t>
            </a:r>
            <a:r>
              <a:rPr lang="en-US" sz="2800" dirty="0"/>
              <a:t> conductance can cause reduction in photosynthetic assimilation. So the turgor and transpiration maintenance is important to maintain the growth of plant under drought stress.</a:t>
            </a:r>
          </a:p>
        </p:txBody>
      </p:sp>
    </p:spTree>
    <p:extLst>
      <p:ext uri="{BB962C8B-B14F-4D97-AF65-F5344CB8AC3E}">
        <p14:creationId xmlns:p14="http://schemas.microsoft.com/office/powerpoint/2010/main" val="1169084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buNone/>
            </a:pPr>
            <a:r>
              <a:rPr lang="en-US" sz="3200" b="1" dirty="0"/>
              <a:t>Osmotic adjustment:</a:t>
            </a:r>
          </a:p>
          <a:p>
            <a:pPr marL="0" indent="0">
              <a:buNone/>
            </a:pPr>
            <a:r>
              <a:rPr lang="en-US" sz="3200" dirty="0"/>
              <a:t>Turgor could be sustained either by keeping the leaf water potential high or by reducing the osmotic potential. The latter can be achieved by solute accumulation and a process called osmotic adjustment.</a:t>
            </a:r>
          </a:p>
        </p:txBody>
      </p:sp>
    </p:spTree>
    <p:extLst>
      <p:ext uri="{BB962C8B-B14F-4D97-AF65-F5344CB8AC3E}">
        <p14:creationId xmlns:p14="http://schemas.microsoft.com/office/powerpoint/2010/main" val="1220779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Different Abiotic stresses create a water deficit</a:t>
            </a:r>
          </a:p>
        </p:txBody>
      </p:sp>
      <p:sp>
        <p:nvSpPr>
          <p:cNvPr id="3" name="Content Placeholder 2"/>
          <p:cNvSpPr>
            <a:spLocks noGrp="1"/>
          </p:cNvSpPr>
          <p:nvPr>
            <p:ph idx="1"/>
          </p:nvPr>
        </p:nvSpPr>
        <p:spPr/>
        <p:txBody>
          <a:bodyPr>
            <a:normAutofit/>
          </a:bodyPr>
          <a:lstStyle/>
          <a:p>
            <a:r>
              <a:rPr lang="en-US" sz="3200" dirty="0"/>
              <a:t>Drought</a:t>
            </a:r>
          </a:p>
          <a:p>
            <a:r>
              <a:rPr lang="en-US" sz="3200" dirty="0"/>
              <a:t>Ambient temperature</a:t>
            </a:r>
          </a:p>
          <a:p>
            <a:r>
              <a:rPr lang="en-US" sz="3200" dirty="0"/>
              <a:t>High salt conditions</a:t>
            </a:r>
          </a:p>
          <a:p>
            <a:pPr marL="0" indent="0">
              <a:buNone/>
            </a:pPr>
            <a:r>
              <a:rPr lang="en-US" sz="3200" dirty="0"/>
              <a:t>They result in the efflux of cellular water, lead to plasmolysis and eventually cell death.</a:t>
            </a:r>
          </a:p>
        </p:txBody>
      </p:sp>
    </p:spTree>
    <p:extLst>
      <p:ext uri="{BB962C8B-B14F-4D97-AF65-F5344CB8AC3E}">
        <p14:creationId xmlns:p14="http://schemas.microsoft.com/office/powerpoint/2010/main" val="19542788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990600"/>
            <a:ext cx="7086599" cy="5410200"/>
          </a:xfrm>
        </p:spPr>
      </p:pic>
    </p:spTree>
    <p:extLst>
      <p:ext uri="{BB962C8B-B14F-4D97-AF65-F5344CB8AC3E}">
        <p14:creationId xmlns:p14="http://schemas.microsoft.com/office/powerpoint/2010/main" val="2026977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sz="2800" dirty="0"/>
              <a:t>Plants may respond to water deficit by the accumulation of compatible solutes or </a:t>
            </a:r>
            <a:r>
              <a:rPr lang="en-US" sz="2800" dirty="0" err="1"/>
              <a:t>osmoprotectants</a:t>
            </a:r>
            <a:r>
              <a:rPr lang="en-US" sz="2800" dirty="0"/>
              <a:t> which is a broad strategy for countering water deficit stress.</a:t>
            </a:r>
          </a:p>
          <a:p>
            <a:r>
              <a:rPr lang="en-US" sz="2800" dirty="0"/>
              <a:t>Different plant species produces different compatible solutes foe example </a:t>
            </a:r>
            <a:r>
              <a:rPr lang="en-US" sz="2800" dirty="0" err="1"/>
              <a:t>Manitol</a:t>
            </a:r>
            <a:r>
              <a:rPr lang="en-US" sz="2800" dirty="0"/>
              <a:t> is produced by celery in response to salt stress, whereas spinach accumulate glycine </a:t>
            </a:r>
            <a:r>
              <a:rPr lang="en-US" sz="2800" dirty="0" err="1"/>
              <a:t>betaine</a:t>
            </a:r>
            <a:r>
              <a:rPr lang="en-US" dirty="0"/>
              <a:t>.</a:t>
            </a:r>
          </a:p>
        </p:txBody>
      </p:sp>
    </p:spTree>
    <p:extLst>
      <p:ext uri="{BB962C8B-B14F-4D97-AF65-F5344CB8AC3E}">
        <p14:creationId xmlns:p14="http://schemas.microsoft.com/office/powerpoint/2010/main" val="1276513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914400"/>
            <a:ext cx="8001000" cy="2819400"/>
          </a:xfrm>
        </p:spPr>
        <p:txBody>
          <a:bodyPr>
            <a:normAutofit fontScale="90000"/>
          </a:bodyPr>
          <a:lstStyle/>
          <a:p>
            <a:br>
              <a:rPr lang="en-US" b="1" dirty="0">
                <a:latin typeface="Times New Roman" pitchFamily="18" charset="0"/>
                <a:cs typeface="Times New Roman" pitchFamily="18" charset="0"/>
              </a:rPr>
            </a:br>
            <a:br>
              <a:rPr lang="en-US" b="1" dirty="0">
                <a:latin typeface="Times New Roman" pitchFamily="18" charset="0"/>
                <a:cs typeface="Times New Roman" pitchFamily="18" charset="0"/>
              </a:rPr>
            </a:br>
            <a:r>
              <a:rPr lang="en-US" sz="3100" b="1" dirty="0">
                <a:latin typeface="Times New Roman" pitchFamily="18" charset="0"/>
                <a:cs typeface="Times New Roman" pitchFamily="18" charset="0"/>
              </a:rPr>
              <a:t>Targeted approach to manipulate tolerance to specific water deficit stresses</a:t>
            </a:r>
            <a:br>
              <a:rPr lang="en-US" sz="3100" b="1" dirty="0">
                <a:latin typeface="Times New Roman" pitchFamily="18" charset="0"/>
                <a:cs typeface="Times New Roman" pitchFamily="18" charset="0"/>
              </a:rPr>
            </a:br>
            <a:r>
              <a:rPr lang="en-US" sz="3100" b="1" dirty="0">
                <a:latin typeface="Times New Roman" pitchFamily="18" charset="0"/>
                <a:cs typeface="Times New Roman" pitchFamily="18" charset="0"/>
              </a:rPr>
              <a:t>individual stresses may susceptible to specific mechanism to improve tolerance</a:t>
            </a:r>
            <a:br>
              <a:rPr lang="en-US" sz="3100" b="1" dirty="0">
                <a:latin typeface="Times New Roman" pitchFamily="18" charset="0"/>
                <a:cs typeface="Times New Roman" pitchFamily="18" charset="0"/>
              </a:rPr>
            </a:br>
            <a:endParaRPr lang="en-US" sz="3100" b="1" dirty="0">
              <a:latin typeface="Times New Roman" pitchFamily="18" charset="0"/>
              <a:cs typeface="Times New Roman" pitchFamily="18" charset="0"/>
            </a:endParaRPr>
          </a:p>
        </p:txBody>
      </p:sp>
    </p:spTree>
    <p:extLst>
      <p:ext uri="{BB962C8B-B14F-4D97-AF65-F5344CB8AC3E}">
        <p14:creationId xmlns:p14="http://schemas.microsoft.com/office/powerpoint/2010/main" val="579884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solidFill>
                  <a:schemeClr val="tx2">
                    <a:lumMod val="75000"/>
                  </a:schemeClr>
                </a:solidFill>
                <a:latin typeface="Times New Roman" pitchFamily="18" charset="0"/>
                <a:cs typeface="Times New Roman" pitchFamily="18" charset="0"/>
              </a:rPr>
              <a:t>Alernative</a:t>
            </a:r>
            <a:r>
              <a:rPr lang="en-US" b="1" dirty="0">
                <a:solidFill>
                  <a:schemeClr val="tx2">
                    <a:lumMod val="75000"/>
                  </a:schemeClr>
                </a:solidFill>
                <a:latin typeface="Times New Roman" pitchFamily="18" charset="0"/>
                <a:cs typeface="Times New Roman" pitchFamily="18" charset="0"/>
              </a:rPr>
              <a:t> approach to salt stress</a:t>
            </a:r>
          </a:p>
        </p:txBody>
      </p:sp>
      <p:sp>
        <p:nvSpPr>
          <p:cNvPr id="3" name="Content Placeholder 2"/>
          <p:cNvSpPr>
            <a:spLocks noGrp="1"/>
          </p:cNvSpPr>
          <p:nvPr>
            <p:ph idx="1"/>
          </p:nvPr>
        </p:nvSpPr>
        <p:spPr/>
        <p:txBody>
          <a:bodyPr>
            <a:normAutofit/>
          </a:bodyPr>
          <a:lstStyle/>
          <a:p>
            <a:r>
              <a:rPr lang="en-US" sz="2800" dirty="0">
                <a:latin typeface="Times New Roman" pitchFamily="18" charset="0"/>
                <a:cs typeface="Times New Roman" pitchFamily="18" charset="0"/>
              </a:rPr>
              <a:t>Salt tolerance is increasingly becoming major target for crop improvement as irrigated lands are damaged by accumulation of salt.</a:t>
            </a:r>
          </a:p>
          <a:p>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There is pressure to grow crops on such saline </a:t>
            </a:r>
            <a:r>
              <a:rPr lang="en-US" sz="2800" dirty="0" err="1">
                <a:latin typeface="Times New Roman" pitchFamily="18" charset="0"/>
                <a:cs typeface="Times New Roman" pitchFamily="18" charset="0"/>
              </a:rPr>
              <a:t>conditions,with</a:t>
            </a:r>
            <a:r>
              <a:rPr lang="en-US" sz="2800" dirty="0">
                <a:latin typeface="Times New Roman" pitchFamily="18" charset="0"/>
                <a:cs typeface="Times New Roman" pitchFamily="18" charset="0"/>
              </a:rPr>
              <a:t> poorer quality water.</a:t>
            </a:r>
          </a:p>
          <a:p>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Saline conditions lead to osmotic stress by preventing water uptake from roots.</a:t>
            </a:r>
          </a:p>
        </p:txBody>
      </p:sp>
    </p:spTree>
    <p:extLst>
      <p:ext uri="{BB962C8B-B14F-4D97-AF65-F5344CB8AC3E}">
        <p14:creationId xmlns:p14="http://schemas.microsoft.com/office/powerpoint/2010/main" val="42610957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Times New Roman" pitchFamily="18" charset="0"/>
                <a:cs typeface="Times New Roman" pitchFamily="18" charset="0"/>
              </a:rPr>
              <a:t>Accumulation of salts cause Toxicity</a:t>
            </a:r>
          </a:p>
        </p:txBody>
      </p:sp>
      <p:sp>
        <p:nvSpPr>
          <p:cNvPr id="3" name="Content Placeholder 2"/>
          <p:cNvSpPr>
            <a:spLocks noGrp="1"/>
          </p:cNvSpPr>
          <p:nvPr>
            <p:ph idx="1"/>
          </p:nvPr>
        </p:nvSpPr>
        <p:spPr/>
        <p:txBody>
          <a:bodyPr/>
          <a:lstStyle/>
          <a:p>
            <a:r>
              <a:rPr lang="en-US" sz="2800" dirty="0">
                <a:latin typeface="Times New Roman" pitchFamily="18" charset="0"/>
                <a:cs typeface="Times New Roman" pitchFamily="18" charset="0"/>
              </a:rPr>
              <a:t>Na+ and </a:t>
            </a:r>
            <a:r>
              <a:rPr lang="en-US" sz="2800" dirty="0" err="1">
                <a:latin typeface="Times New Roman" pitchFamily="18" charset="0"/>
                <a:cs typeface="Times New Roman" pitchFamily="18" charset="0"/>
              </a:rPr>
              <a:t>Cl</a:t>
            </a:r>
            <a:r>
              <a:rPr lang="en-US" sz="2800" dirty="0">
                <a:latin typeface="Times New Roman" pitchFamily="18" charset="0"/>
                <a:cs typeface="Times New Roman" pitchFamily="18" charset="0"/>
              </a:rPr>
              <a:t> ions in cytoplasm have direct </a:t>
            </a:r>
            <a:r>
              <a:rPr lang="en-US" sz="2800" b="1" dirty="0">
                <a:latin typeface="Times New Roman" pitchFamily="18" charset="0"/>
                <a:cs typeface="Times New Roman" pitchFamily="18" charset="0"/>
              </a:rPr>
              <a:t>Toxic Affects </a:t>
            </a:r>
            <a:r>
              <a:rPr lang="en-US" sz="2800" dirty="0">
                <a:latin typeface="Times New Roman" pitchFamily="18" charset="0"/>
                <a:cs typeface="Times New Roman" pitchFamily="18" charset="0"/>
              </a:rPr>
              <a:t>by inhibiting </a:t>
            </a:r>
          </a:p>
          <a:p>
            <a:r>
              <a:rPr lang="en-US" sz="2800" dirty="0" err="1">
                <a:latin typeface="Times New Roman" pitchFamily="18" charset="0"/>
                <a:cs typeface="Times New Roman" pitchFamily="18" charset="0"/>
              </a:rPr>
              <a:t>Protiens</a:t>
            </a:r>
            <a:r>
              <a:rPr lang="en-US" sz="2800" dirty="0">
                <a:latin typeface="Times New Roman" pitchFamily="18" charset="0"/>
                <a:cs typeface="Times New Roman" pitchFamily="18" charset="0"/>
              </a:rPr>
              <a:t> Synthesis</a:t>
            </a:r>
          </a:p>
          <a:p>
            <a:r>
              <a:rPr lang="en-US" sz="2800" dirty="0">
                <a:latin typeface="Times New Roman" pitchFamily="18" charset="0"/>
                <a:cs typeface="Times New Roman" pitchFamily="18" charset="0"/>
              </a:rPr>
              <a:t>Photosynthesis</a:t>
            </a:r>
          </a:p>
          <a:p>
            <a:r>
              <a:rPr lang="en-US" sz="2800" dirty="0">
                <a:latin typeface="Times New Roman" pitchFamily="18" charset="0"/>
                <a:cs typeface="Times New Roman" pitchFamily="18" charset="0"/>
              </a:rPr>
              <a:t>Certain </a:t>
            </a:r>
            <a:r>
              <a:rPr lang="en-US" sz="2800" dirty="0" err="1">
                <a:latin typeface="Times New Roman" pitchFamily="18" charset="0"/>
                <a:cs typeface="Times New Roman" pitchFamily="18" charset="0"/>
              </a:rPr>
              <a:t>enzmymes</a:t>
            </a:r>
            <a:endParaRPr lang="en-US" sz="2800" dirty="0">
              <a:latin typeface="Times New Roman" pitchFamily="18" charset="0"/>
              <a:cs typeface="Times New Roman" pitchFamily="18" charset="0"/>
            </a:endParaRPr>
          </a:p>
          <a:p>
            <a:endParaRPr lang="en-US" b="1" dirty="0"/>
          </a:p>
        </p:txBody>
      </p:sp>
    </p:spTree>
    <p:extLst>
      <p:ext uri="{BB962C8B-B14F-4D97-AF65-F5344CB8AC3E}">
        <p14:creationId xmlns:p14="http://schemas.microsoft.com/office/powerpoint/2010/main" val="41925170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609600" y="1981200"/>
            <a:ext cx="8077200" cy="4495800"/>
          </a:xfrm>
        </p:spPr>
        <p:txBody>
          <a:bodyPr>
            <a:normAutofit/>
          </a:bodyPr>
          <a:lstStyle/>
          <a:p>
            <a:pPr marL="0" indent="0">
              <a:buNone/>
            </a:pPr>
            <a:r>
              <a:rPr lang="en-US" sz="2800" dirty="0">
                <a:latin typeface="Times New Roman" pitchFamily="18" charset="0"/>
                <a:cs typeface="Times New Roman" pitchFamily="18" charset="0"/>
              </a:rPr>
              <a:t>Strategies for engineering salt stress by production of </a:t>
            </a:r>
            <a:r>
              <a:rPr lang="en-US" sz="2800" b="1" dirty="0">
                <a:latin typeface="Times New Roman" pitchFamily="18" charset="0"/>
                <a:cs typeface="Times New Roman" pitchFamily="18" charset="0"/>
              </a:rPr>
              <a:t>compatible solutions.</a:t>
            </a:r>
          </a:p>
          <a:p>
            <a:pPr marL="0" indent="0">
              <a:buNone/>
            </a:pPr>
            <a:r>
              <a:rPr lang="en-US" sz="2800" dirty="0">
                <a:latin typeface="Times New Roman" pitchFamily="18" charset="0"/>
                <a:cs typeface="Times New Roman" pitchFamily="18" charset="0"/>
              </a:rPr>
              <a:t>Provide protection against osmotic effects of saline but not its toxicity.</a:t>
            </a:r>
          </a:p>
        </p:txBody>
      </p:sp>
    </p:spTree>
    <p:extLst>
      <p:ext uri="{BB962C8B-B14F-4D97-AF65-F5344CB8AC3E}">
        <p14:creationId xmlns:p14="http://schemas.microsoft.com/office/powerpoint/2010/main" val="4659246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1143000"/>
          </a:xfrm>
        </p:spPr>
        <p:txBody>
          <a:bodyPr>
            <a:normAutofit/>
          </a:bodyPr>
          <a:lstStyle/>
          <a:p>
            <a:r>
              <a:rPr lang="en-US" b="1" dirty="0" err="1">
                <a:latin typeface="Times New Roman" pitchFamily="18" charset="0"/>
                <a:cs typeface="Times New Roman" pitchFamily="18" charset="0"/>
              </a:rPr>
              <a:t>Startegies</a:t>
            </a:r>
            <a:r>
              <a:rPr lang="en-US" b="1" dirty="0">
                <a:latin typeface="Times New Roman" pitchFamily="18" charset="0"/>
                <a:cs typeface="Times New Roman" pitchFamily="18" charset="0"/>
              </a:rPr>
              <a:t> for Engineering Salt Stress</a:t>
            </a:r>
          </a:p>
        </p:txBody>
      </p:sp>
      <p:sp>
        <p:nvSpPr>
          <p:cNvPr id="3" name="Content Placeholder 2"/>
          <p:cNvSpPr>
            <a:spLocks noGrp="1"/>
          </p:cNvSpPr>
          <p:nvPr>
            <p:ph idx="1"/>
          </p:nvPr>
        </p:nvSpPr>
        <p:spPr>
          <a:xfrm>
            <a:off x="304800" y="1371600"/>
            <a:ext cx="8382000" cy="5410200"/>
          </a:xfrm>
        </p:spPr>
        <p:txBody>
          <a:bodyPr>
            <a:normAutofit/>
          </a:bodyPr>
          <a:lstStyle/>
          <a:p>
            <a:r>
              <a:rPr lang="en-US" sz="2800" dirty="0">
                <a:latin typeface="Times New Roman" pitchFamily="18" charset="0"/>
                <a:cs typeface="Times New Roman" pitchFamily="18" charset="0"/>
              </a:rPr>
              <a:t>Strategies have been developed by comparing response of </a:t>
            </a:r>
            <a:r>
              <a:rPr lang="en-US" sz="2800" b="1" dirty="0" err="1">
                <a:latin typeface="Times New Roman" pitchFamily="18" charset="0"/>
                <a:cs typeface="Times New Roman" pitchFamily="18" charset="0"/>
              </a:rPr>
              <a:t>Glycophytes</a:t>
            </a:r>
            <a:r>
              <a:rPr lang="en-US" sz="2800" dirty="0">
                <a:latin typeface="Times New Roman" pitchFamily="18" charset="0"/>
                <a:cs typeface="Times New Roman" pitchFamily="18" charset="0"/>
              </a:rPr>
              <a:t> and </a:t>
            </a:r>
            <a:r>
              <a:rPr lang="en-US" sz="2800" b="1" dirty="0">
                <a:latin typeface="Times New Roman" pitchFamily="18" charset="0"/>
                <a:cs typeface="Times New Roman" pitchFamily="18" charset="0"/>
              </a:rPr>
              <a:t>Halophytes.</a:t>
            </a:r>
          </a:p>
          <a:p>
            <a:endParaRPr lang="en-US" sz="2800" b="1" dirty="0">
              <a:latin typeface="Times New Roman" pitchFamily="18" charset="0"/>
              <a:cs typeface="Times New Roman" pitchFamily="18" charset="0"/>
            </a:endParaRPr>
          </a:p>
          <a:p>
            <a:endParaRPr lang="en-US" sz="2800" b="1" dirty="0">
              <a:latin typeface="Times New Roman" pitchFamily="18" charset="0"/>
              <a:cs typeface="Times New Roman" pitchFamily="18" charset="0"/>
            </a:endParaRPr>
          </a:p>
          <a:p>
            <a:r>
              <a:rPr lang="en-US" sz="2800" b="1" dirty="0" err="1">
                <a:latin typeface="Times New Roman" pitchFamily="18" charset="0"/>
                <a:cs typeface="Times New Roman" pitchFamily="18" charset="0"/>
              </a:rPr>
              <a:t>Glycophytes</a:t>
            </a:r>
            <a:r>
              <a:rPr lang="en-US" sz="2800" b="1" dirty="0">
                <a:latin typeface="Times New Roman" pitchFamily="18" charset="0"/>
                <a:cs typeface="Times New Roman" pitchFamily="18" charset="0"/>
              </a:rPr>
              <a:t>:</a:t>
            </a:r>
          </a:p>
          <a:p>
            <a:pPr marL="0" indent="0">
              <a:buNone/>
            </a:pPr>
            <a:r>
              <a:rPr lang="en-US" sz="2800" dirty="0">
                <a:latin typeface="Times New Roman" pitchFamily="18" charset="0"/>
                <a:cs typeface="Times New Roman" pitchFamily="18" charset="0"/>
              </a:rPr>
              <a:t>“Plants sensitive to High Salt Conditions”</a:t>
            </a:r>
          </a:p>
          <a:p>
            <a:pPr marL="0" indent="0">
              <a:buNone/>
            </a:pPr>
            <a:endParaRPr lang="en-US" sz="2800" dirty="0">
              <a:latin typeface="Times New Roman" pitchFamily="18" charset="0"/>
              <a:cs typeface="Times New Roman" pitchFamily="18" charset="0"/>
            </a:endParaRPr>
          </a:p>
          <a:p>
            <a:pPr marL="0" indent="0">
              <a:buNone/>
            </a:pPr>
            <a:endParaRPr lang="en-US" sz="2800" dirty="0">
              <a:latin typeface="Times New Roman" pitchFamily="18" charset="0"/>
              <a:cs typeface="Times New Roman" pitchFamily="18" charset="0"/>
            </a:endParaRPr>
          </a:p>
          <a:p>
            <a:r>
              <a:rPr lang="en-US" sz="2800" b="1" dirty="0">
                <a:latin typeface="Times New Roman" pitchFamily="18" charset="0"/>
                <a:cs typeface="Times New Roman" pitchFamily="18" charset="0"/>
              </a:rPr>
              <a:t>Halophytes:</a:t>
            </a:r>
          </a:p>
          <a:p>
            <a:pPr marL="0" indent="0">
              <a:buNone/>
            </a:pPr>
            <a:r>
              <a:rPr lang="en-US" sz="2800" dirty="0">
                <a:latin typeface="Times New Roman" pitchFamily="18" charset="0"/>
                <a:cs typeface="Times New Roman" pitchFamily="18" charset="0"/>
              </a:rPr>
              <a:t>“Plants resistant to High Salt Conditions”</a:t>
            </a:r>
          </a:p>
          <a:p>
            <a:endParaRPr lang="en-US"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86100" y="4419600"/>
            <a:ext cx="1600200" cy="1524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2286000"/>
            <a:ext cx="1676400" cy="1546538"/>
          </a:xfrm>
          <a:prstGeom prst="rect">
            <a:avLst/>
          </a:prstGeom>
        </p:spPr>
      </p:pic>
    </p:spTree>
    <p:extLst>
      <p:ext uri="{BB962C8B-B14F-4D97-AF65-F5344CB8AC3E}">
        <p14:creationId xmlns:p14="http://schemas.microsoft.com/office/powerpoint/2010/main" val="24926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a:xfrm>
            <a:off x="457200" y="1981200"/>
            <a:ext cx="8229600" cy="4495800"/>
          </a:xfrm>
        </p:spPr>
        <p:txBody>
          <a:bodyPr/>
          <a:lstStyle/>
          <a:p>
            <a:r>
              <a:rPr lang="en-US" sz="3200" dirty="0"/>
              <a:t>Crop plants are subject to range of external factors that adversely affect their growth and development.</a:t>
            </a:r>
          </a:p>
          <a:p>
            <a:r>
              <a:rPr lang="en-US" sz="3200" dirty="0"/>
              <a:t>These affects are environmental affect like Temperature, water availability and salinity on crop plants.</a:t>
            </a:r>
          </a:p>
          <a:p>
            <a:endParaRPr lang="en-US" dirty="0"/>
          </a:p>
        </p:txBody>
      </p:sp>
    </p:spTree>
    <p:extLst>
      <p:ext uri="{BB962C8B-B14F-4D97-AF65-F5344CB8AC3E}">
        <p14:creationId xmlns:p14="http://schemas.microsoft.com/office/powerpoint/2010/main" val="28515446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normAutofit fontScale="90000"/>
          </a:bodyPr>
          <a:lstStyle/>
          <a:p>
            <a:br>
              <a:rPr lang="en-US" dirty="0"/>
            </a:br>
            <a:r>
              <a:rPr lang="en-US" b="1" dirty="0">
                <a:latin typeface="Times New Roman" pitchFamily="18" charset="0"/>
                <a:cs typeface="Times New Roman" pitchFamily="18" charset="0"/>
              </a:rPr>
              <a:t>What Makes Halophytes Resistant to Salt stress?</a:t>
            </a:r>
          </a:p>
        </p:txBody>
      </p:sp>
      <p:sp>
        <p:nvSpPr>
          <p:cNvPr id="3" name="Content Placeholder 2"/>
          <p:cNvSpPr>
            <a:spLocks noGrp="1"/>
          </p:cNvSpPr>
          <p:nvPr>
            <p:ph idx="1"/>
          </p:nvPr>
        </p:nvSpPr>
        <p:spPr>
          <a:xfrm>
            <a:off x="457200" y="2362200"/>
            <a:ext cx="8229600" cy="3763963"/>
          </a:xfrm>
        </p:spPr>
        <p:txBody>
          <a:bodyPr/>
          <a:lstStyle/>
          <a:p>
            <a:r>
              <a:rPr lang="en-US" sz="2800" dirty="0">
                <a:latin typeface="Times New Roman" pitchFamily="18" charset="0"/>
                <a:cs typeface="Times New Roman" pitchFamily="18" charset="0"/>
              </a:rPr>
              <a:t>Halophytes excrete salts via specialized glands on their leaf surfaces.</a:t>
            </a:r>
          </a:p>
          <a:p>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Vacuoles are important for osmotic balance</a:t>
            </a:r>
          </a:p>
          <a:p>
            <a:endParaRPr lang="en-US" dirty="0"/>
          </a:p>
        </p:txBody>
      </p:sp>
    </p:spTree>
    <p:extLst>
      <p:ext uri="{BB962C8B-B14F-4D97-AF65-F5344CB8AC3E}">
        <p14:creationId xmlns:p14="http://schemas.microsoft.com/office/powerpoint/2010/main" val="1211829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382000" cy="944562"/>
          </a:xfrm>
        </p:spPr>
        <p:txBody>
          <a:bodyPr>
            <a:normAutofit/>
          </a:bodyPr>
          <a:lstStyle/>
          <a:p>
            <a:r>
              <a:rPr lang="en-US" b="1" dirty="0">
                <a:latin typeface="Times New Roman" pitchFamily="18" charset="0"/>
                <a:cs typeface="Times New Roman" pitchFamily="18" charset="0"/>
              </a:rPr>
              <a:t>Approaches to enhance Salt Tolerance</a:t>
            </a:r>
          </a:p>
        </p:txBody>
      </p:sp>
      <p:sp>
        <p:nvSpPr>
          <p:cNvPr id="3" name="Content Placeholder 2"/>
          <p:cNvSpPr>
            <a:spLocks noGrp="1"/>
          </p:cNvSpPr>
          <p:nvPr>
            <p:ph idx="1"/>
          </p:nvPr>
        </p:nvSpPr>
        <p:spPr>
          <a:xfrm>
            <a:off x="304800" y="1371600"/>
            <a:ext cx="8382000" cy="5410200"/>
          </a:xfrm>
        </p:spPr>
        <p:txBody>
          <a:bodyPr>
            <a:normAutofit lnSpcReduction="10000"/>
          </a:bodyPr>
          <a:lstStyle/>
          <a:p>
            <a:r>
              <a:rPr lang="en-US" dirty="0">
                <a:latin typeface="Times New Roman" pitchFamily="18" charset="0"/>
                <a:cs typeface="Times New Roman" pitchFamily="18" charset="0"/>
              </a:rPr>
              <a:t>Enhancing salt stress by </a:t>
            </a:r>
            <a:r>
              <a:rPr lang="en-US" b="1" dirty="0">
                <a:latin typeface="Times New Roman" pitchFamily="18" charset="0"/>
                <a:cs typeface="Times New Roman" pitchFamily="18" charset="0"/>
              </a:rPr>
              <a:t>copying strategies used by halophytes</a:t>
            </a:r>
          </a:p>
          <a:p>
            <a:pPr marL="0" indent="0">
              <a:buNone/>
            </a:pPr>
            <a:endParaRPr lang="en-US" dirty="0">
              <a:latin typeface="Times New Roman" pitchFamily="18" charset="0"/>
              <a:cs typeface="Times New Roman" pitchFamily="18" charset="0"/>
            </a:endParaRPr>
          </a:p>
          <a:p>
            <a:r>
              <a:rPr lang="en-US" b="1" dirty="0">
                <a:latin typeface="Times New Roman" pitchFamily="18" charset="0"/>
                <a:cs typeface="Times New Roman" pitchFamily="18" charset="0"/>
              </a:rPr>
              <a:t>Use of Transport </a:t>
            </a:r>
            <a:r>
              <a:rPr lang="en-US" b="1" dirty="0" err="1">
                <a:latin typeface="Times New Roman" pitchFamily="18" charset="0"/>
                <a:cs typeface="Times New Roman" pitchFamily="18" charset="0"/>
              </a:rPr>
              <a:t>protiens</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antiport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Protiens</a:t>
            </a:r>
            <a:r>
              <a:rPr lang="en-US" b="1" dirty="0">
                <a:latin typeface="Times New Roman" pitchFamily="18" charset="0"/>
                <a:cs typeface="Times New Roman" pitchFamily="18" charset="0"/>
              </a:rPr>
              <a:t>) by coupling to Proton pump (AVP1) </a:t>
            </a:r>
            <a:r>
              <a:rPr lang="en-US" dirty="0" err="1">
                <a:latin typeface="Times New Roman" pitchFamily="18" charset="0"/>
                <a:cs typeface="Times New Roman" pitchFamily="18" charset="0"/>
              </a:rPr>
              <a:t>ie</a:t>
            </a:r>
            <a:r>
              <a:rPr lang="en-US" dirty="0">
                <a:latin typeface="Times New Roman" pitchFamily="18" charset="0"/>
                <a:cs typeface="Times New Roman" pitchFamily="18" charset="0"/>
              </a:rPr>
              <a:t>: Vacuolar Na+/H+ </a:t>
            </a:r>
            <a:r>
              <a:rPr lang="en-US" dirty="0" err="1">
                <a:latin typeface="Times New Roman" pitchFamily="18" charset="0"/>
                <a:cs typeface="Times New Roman" pitchFamily="18" charset="0"/>
              </a:rPr>
              <a:t>antiport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protien</a:t>
            </a: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AtNHX1</a:t>
            </a:r>
          </a:p>
          <a:p>
            <a:pPr marL="0" indent="0">
              <a:buNone/>
            </a:pPr>
            <a:r>
              <a:rPr lang="en-US" b="1" dirty="0">
                <a:latin typeface="Times New Roman" pitchFamily="18" charset="0"/>
                <a:cs typeface="Times New Roman" pitchFamily="18" charset="0"/>
              </a:rPr>
              <a:t>     </a:t>
            </a:r>
            <a:r>
              <a:rPr lang="en-US" dirty="0">
                <a:latin typeface="Times New Roman" pitchFamily="18" charset="0"/>
                <a:cs typeface="Times New Roman" pitchFamily="18" charset="0"/>
              </a:rPr>
              <a:t>Tomato and Rice yield</a:t>
            </a:r>
          </a:p>
          <a:p>
            <a:pPr marL="0" indent="0">
              <a:buNone/>
            </a:pPr>
            <a:endParaRPr lang="en-US" b="1" dirty="0">
              <a:latin typeface="Times New Roman" pitchFamily="18" charset="0"/>
              <a:cs typeface="Times New Roman" pitchFamily="18" charset="0"/>
            </a:endParaRPr>
          </a:p>
          <a:p>
            <a:r>
              <a:rPr lang="en-US" dirty="0">
                <a:latin typeface="Times New Roman" pitchFamily="18" charset="0"/>
                <a:cs typeface="Times New Roman" pitchFamily="18" charset="0"/>
              </a:rPr>
              <a:t>Enhancing Vacuolar Transport by </a:t>
            </a:r>
            <a:r>
              <a:rPr lang="en-US" b="1" dirty="0">
                <a:latin typeface="Times New Roman" pitchFamily="18" charset="0"/>
                <a:cs typeface="Times New Roman" pitchFamily="18" charset="0"/>
              </a:rPr>
              <a:t>Overexpressing the gene encoding AVP1 </a:t>
            </a:r>
            <a:r>
              <a:rPr lang="en-US" dirty="0">
                <a:latin typeface="Times New Roman" pitchFamily="18" charset="0"/>
                <a:cs typeface="Times New Roman" pitchFamily="18" charset="0"/>
              </a:rPr>
              <a:t>which in result increases the proton pump potential of vacuole</a:t>
            </a:r>
          </a:p>
          <a:p>
            <a:pPr marL="0" indent="0">
              <a:buNone/>
            </a:pPr>
            <a:r>
              <a:rPr lang="en-US" dirty="0">
                <a:latin typeface="Times New Roman" pitchFamily="18" charset="0"/>
                <a:cs typeface="Times New Roman" pitchFamily="18" charset="0"/>
              </a:rPr>
              <a:t>      Drought tolerance</a:t>
            </a:r>
          </a:p>
          <a:p>
            <a:pPr marL="0" indent="0">
              <a:buNone/>
            </a:pPr>
            <a:endParaRPr lang="en-US" dirty="0">
              <a:latin typeface="Times New Roman" pitchFamily="18" charset="0"/>
              <a:cs typeface="Times New Roman" pitchFamily="18" charset="0"/>
            </a:endParaRPr>
          </a:p>
          <a:p>
            <a:r>
              <a:rPr lang="en-US" b="1" dirty="0">
                <a:latin typeface="Times New Roman" pitchFamily="18" charset="0"/>
                <a:cs typeface="Times New Roman" pitchFamily="18" charset="0"/>
              </a:rPr>
              <a:t>Overexpression of Na+/H+ </a:t>
            </a:r>
            <a:r>
              <a:rPr lang="en-US" b="1" dirty="0" err="1">
                <a:latin typeface="Times New Roman" pitchFamily="18" charset="0"/>
                <a:cs typeface="Times New Roman" pitchFamily="18" charset="0"/>
              </a:rPr>
              <a:t>antiporter</a:t>
            </a:r>
            <a:r>
              <a:rPr lang="en-US" b="1" dirty="0">
                <a:latin typeface="Times New Roman" pitchFamily="18" charset="0"/>
                <a:cs typeface="Times New Roman" pitchFamily="18" charset="0"/>
              </a:rPr>
              <a:t> AtSOS1</a:t>
            </a:r>
          </a:p>
          <a:p>
            <a:pPr marL="0" indent="0">
              <a:buNone/>
            </a:pPr>
            <a:r>
              <a:rPr lang="en-US" dirty="0">
                <a:latin typeface="Times New Roman" pitchFamily="18" charset="0"/>
                <a:cs typeface="Times New Roman" pitchFamily="18" charset="0"/>
              </a:rPr>
              <a:t>    gene for salt tolerance of callus cultures</a:t>
            </a:r>
          </a:p>
        </p:txBody>
      </p:sp>
    </p:spTree>
    <p:extLst>
      <p:ext uri="{BB962C8B-B14F-4D97-AF65-F5344CB8AC3E}">
        <p14:creationId xmlns:p14="http://schemas.microsoft.com/office/powerpoint/2010/main" val="15156844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normAutofit fontScale="90000"/>
          </a:bodyPr>
          <a:lstStyle/>
          <a:p>
            <a:r>
              <a:rPr lang="en-US" b="1" dirty="0">
                <a:solidFill>
                  <a:schemeClr val="tx2">
                    <a:lumMod val="75000"/>
                  </a:schemeClr>
                </a:solidFill>
                <a:latin typeface="Times New Roman" pitchFamily="18" charset="0"/>
                <a:cs typeface="Times New Roman" pitchFamily="18" charset="0"/>
              </a:rPr>
              <a:t>Alternative approach to </a:t>
            </a:r>
            <a:br>
              <a:rPr lang="en-US" b="1" dirty="0">
                <a:solidFill>
                  <a:schemeClr val="tx2">
                    <a:lumMod val="75000"/>
                  </a:schemeClr>
                </a:solidFill>
                <a:latin typeface="Times New Roman" pitchFamily="18" charset="0"/>
                <a:cs typeface="Times New Roman" pitchFamily="18" charset="0"/>
              </a:rPr>
            </a:br>
            <a:r>
              <a:rPr lang="en-US" b="1" dirty="0">
                <a:solidFill>
                  <a:schemeClr val="tx2">
                    <a:lumMod val="75000"/>
                  </a:schemeClr>
                </a:solidFill>
                <a:latin typeface="Times New Roman" pitchFamily="18" charset="0"/>
                <a:cs typeface="Times New Roman" pitchFamily="18" charset="0"/>
              </a:rPr>
              <a:t>cold stress</a:t>
            </a:r>
          </a:p>
        </p:txBody>
      </p:sp>
      <p:sp>
        <p:nvSpPr>
          <p:cNvPr id="3" name="Content Placeholder 2"/>
          <p:cNvSpPr>
            <a:spLocks noGrp="1"/>
          </p:cNvSpPr>
          <p:nvPr>
            <p:ph idx="1"/>
          </p:nvPr>
        </p:nvSpPr>
        <p:spPr>
          <a:xfrm>
            <a:off x="228600" y="1752600"/>
            <a:ext cx="8458200" cy="4953000"/>
          </a:xfrm>
        </p:spPr>
        <p:txBody>
          <a:bodyPr>
            <a:normAutofit/>
          </a:bodyPr>
          <a:lstStyle/>
          <a:p>
            <a:r>
              <a:rPr lang="en-US" sz="2800" dirty="0">
                <a:latin typeface="Times New Roman" pitchFamily="18" charset="0"/>
                <a:cs typeface="Times New Roman" pitchFamily="18" charset="0"/>
              </a:rPr>
              <a:t>Different plants vary enormously in their ability to withstand  cold and freezing temperatures.</a:t>
            </a:r>
          </a:p>
          <a:p>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Cold tolerance is one traits that plants breeders have</a:t>
            </a:r>
          </a:p>
          <a:p>
            <a:pPr marL="0" indent="0">
              <a:buNone/>
            </a:pPr>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Tropical plants have virtually no capacity to survive a range of -5 to -30 C depending upon species.</a:t>
            </a:r>
          </a:p>
          <a:p>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Plants from colder regions are better able to withstand cold or freezing temperatures even lower than this.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600" y="152400"/>
            <a:ext cx="1219200" cy="1583377"/>
          </a:xfrm>
          <a:prstGeom prst="rect">
            <a:avLst/>
          </a:prstGeom>
        </p:spPr>
      </p:pic>
    </p:spTree>
    <p:extLst>
      <p:ext uri="{BB962C8B-B14F-4D97-AF65-F5344CB8AC3E}">
        <p14:creationId xmlns:p14="http://schemas.microsoft.com/office/powerpoint/2010/main" val="21129086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itchFamily="18" charset="0"/>
                <a:cs typeface="Times New Roman" pitchFamily="18" charset="0"/>
              </a:rPr>
              <a:t>Period of cold acclimation</a:t>
            </a:r>
          </a:p>
        </p:txBody>
      </p:sp>
      <p:sp>
        <p:nvSpPr>
          <p:cNvPr id="3" name="Content Placeholder 2"/>
          <p:cNvSpPr>
            <a:spLocks noGrp="1"/>
          </p:cNvSpPr>
          <p:nvPr>
            <p:ph idx="1"/>
          </p:nvPr>
        </p:nvSpPr>
        <p:spPr>
          <a:xfrm>
            <a:off x="457200" y="1600200"/>
            <a:ext cx="8229600" cy="4953000"/>
          </a:xfrm>
        </p:spPr>
        <p:txBody>
          <a:bodyPr>
            <a:normAutofit/>
          </a:bodyPr>
          <a:lstStyle/>
          <a:p>
            <a:r>
              <a:rPr lang="en-US" sz="2800" dirty="0">
                <a:latin typeface="Times New Roman" pitchFamily="18" charset="0"/>
                <a:cs typeface="Times New Roman" pitchFamily="18" charset="0"/>
              </a:rPr>
              <a:t>The plants are better able to withstand cold stress if they undergo a period of cold </a:t>
            </a:r>
            <a:r>
              <a:rPr lang="en-US" sz="2800" dirty="0" err="1">
                <a:latin typeface="Times New Roman" pitchFamily="18" charset="0"/>
                <a:cs typeface="Times New Roman" pitchFamily="18" charset="0"/>
              </a:rPr>
              <a:t>acclimation,at</a:t>
            </a:r>
            <a:r>
              <a:rPr lang="en-US" sz="2800" dirty="0">
                <a:latin typeface="Times New Roman" pitchFamily="18" charset="0"/>
                <a:cs typeface="Times New Roman" pitchFamily="18" charset="0"/>
              </a:rPr>
              <a:t> a low but non-freezing </a:t>
            </a:r>
            <a:r>
              <a:rPr lang="en-US" sz="2800" dirty="0" err="1">
                <a:latin typeface="Times New Roman" pitchFamily="18" charset="0"/>
                <a:cs typeface="Times New Roman" pitchFamily="18" charset="0"/>
              </a:rPr>
              <a:t>temperature.e.g</a:t>
            </a:r>
            <a:r>
              <a:rPr lang="en-US" sz="2800" dirty="0">
                <a:latin typeface="Times New Roman" pitchFamily="18" charset="0"/>
                <a:cs typeface="Times New Roman" pitchFamily="18" charset="0"/>
              </a:rPr>
              <a:t>:</a:t>
            </a:r>
          </a:p>
          <a:p>
            <a:endParaRPr lang="en-US" sz="2800" dirty="0">
              <a:latin typeface="Times New Roman" pitchFamily="18" charset="0"/>
              <a:cs typeface="Times New Roman" pitchFamily="18" charset="0"/>
            </a:endParaRPr>
          </a:p>
          <a:p>
            <a:r>
              <a:rPr lang="en-US" sz="2800" b="1" dirty="0">
                <a:latin typeface="Times New Roman" pitchFamily="18" charset="0"/>
                <a:cs typeface="Times New Roman" pitchFamily="18" charset="0"/>
              </a:rPr>
              <a:t>Wheat plants </a:t>
            </a:r>
            <a:r>
              <a:rPr lang="en-US" sz="2800" dirty="0">
                <a:latin typeface="Times New Roman" pitchFamily="18" charset="0"/>
                <a:cs typeface="Times New Roman" pitchFamily="18" charset="0"/>
              </a:rPr>
              <a:t>grown at normal  warm temperatures are killed by freezing at -5 </a:t>
            </a:r>
            <a:r>
              <a:rPr lang="en-US" sz="2800" dirty="0" err="1">
                <a:latin typeface="Times New Roman" pitchFamily="18" charset="0"/>
                <a:cs typeface="Times New Roman" pitchFamily="18" charset="0"/>
              </a:rPr>
              <a:t>C,but</a:t>
            </a:r>
            <a:r>
              <a:rPr lang="en-US" sz="2800" dirty="0">
                <a:latin typeface="Times New Roman" pitchFamily="18" charset="0"/>
                <a:cs typeface="Times New Roman" pitchFamily="18" charset="0"/>
              </a:rPr>
              <a:t> after a period of cold acclimation when plant grow at temperatures below 10 </a:t>
            </a:r>
            <a:r>
              <a:rPr lang="en-US" sz="2800" dirty="0" err="1">
                <a:latin typeface="Times New Roman" pitchFamily="18" charset="0"/>
                <a:cs typeface="Times New Roman" pitchFamily="18" charset="0"/>
              </a:rPr>
              <a:t>C,they</a:t>
            </a:r>
            <a:r>
              <a:rPr lang="en-US" sz="2800" dirty="0">
                <a:latin typeface="Times New Roman" pitchFamily="18" charset="0"/>
                <a:cs typeface="Times New Roman" pitchFamily="18" charset="0"/>
              </a:rPr>
              <a:t> can survive freezing temperature down to -20 C.</a:t>
            </a:r>
          </a:p>
        </p:txBody>
      </p:sp>
    </p:spTree>
    <p:extLst>
      <p:ext uri="{BB962C8B-B14F-4D97-AF65-F5344CB8AC3E}">
        <p14:creationId xmlns:p14="http://schemas.microsoft.com/office/powerpoint/2010/main" val="29159529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itchFamily="18" charset="0"/>
                <a:cs typeface="Times New Roman" pitchFamily="18" charset="0"/>
              </a:rPr>
              <a:t>Cold induced </a:t>
            </a:r>
            <a:r>
              <a:rPr lang="en-US" b="1" dirty="0" err="1">
                <a:latin typeface="Times New Roman" pitchFamily="18" charset="0"/>
                <a:cs typeface="Times New Roman" pitchFamily="18" charset="0"/>
              </a:rPr>
              <a:t>protiens</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228600" y="1371600"/>
            <a:ext cx="8458200" cy="4953000"/>
          </a:xfrm>
        </p:spPr>
        <p:txBody>
          <a:bodyPr>
            <a:normAutofit fontScale="92500"/>
          </a:bodyPr>
          <a:lstStyle/>
          <a:p>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Cold induced </a:t>
            </a:r>
            <a:r>
              <a:rPr lang="en-US" sz="2800" dirty="0" err="1">
                <a:latin typeface="Times New Roman" pitchFamily="18" charset="0"/>
                <a:cs typeface="Times New Roman" pitchFamily="18" charset="0"/>
              </a:rPr>
              <a:t>protiens</a:t>
            </a:r>
            <a:r>
              <a:rPr lang="en-US" sz="2800" dirty="0">
                <a:latin typeface="Times New Roman" pitchFamily="18" charset="0"/>
                <a:cs typeface="Times New Roman" pitchFamily="18" charset="0"/>
              </a:rPr>
              <a:t> are group of </a:t>
            </a:r>
            <a:r>
              <a:rPr lang="en-US" sz="2800" dirty="0" err="1">
                <a:latin typeface="Times New Roman" pitchFamily="18" charset="0"/>
                <a:cs typeface="Times New Roman" pitchFamily="18" charset="0"/>
              </a:rPr>
              <a:t>protiens</a:t>
            </a:r>
            <a:r>
              <a:rPr lang="en-US" sz="2800" dirty="0">
                <a:latin typeface="Times New Roman" pitchFamily="18" charset="0"/>
                <a:cs typeface="Times New Roman" pitchFamily="18" charset="0"/>
              </a:rPr>
              <a:t> encoded by a class of genes designated as </a:t>
            </a:r>
            <a:r>
              <a:rPr lang="en-US" sz="2800" b="1" dirty="0">
                <a:latin typeface="Times New Roman" pitchFamily="18" charset="0"/>
                <a:cs typeface="Times New Roman" pitchFamily="18" charset="0"/>
              </a:rPr>
              <a:t>COR</a:t>
            </a:r>
            <a:r>
              <a:rPr lang="en-US" sz="2800" dirty="0">
                <a:latin typeface="Times New Roman" pitchFamily="18" charset="0"/>
                <a:cs typeface="Times New Roman" pitchFamily="18" charset="0"/>
              </a:rPr>
              <a:t> (Cold-responsive) genes.</a:t>
            </a:r>
          </a:p>
          <a:p>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Precise function of these cold-induced genes is not known </a:t>
            </a:r>
            <a:r>
              <a:rPr lang="en-US" sz="2800" dirty="0" err="1">
                <a:latin typeface="Times New Roman" pitchFamily="18" charset="0"/>
                <a:cs typeface="Times New Roman" pitchFamily="18" charset="0"/>
              </a:rPr>
              <a:t>yet,but</a:t>
            </a:r>
            <a:r>
              <a:rPr lang="en-US" sz="2800" dirty="0">
                <a:latin typeface="Times New Roman" pitchFamily="18" charset="0"/>
                <a:cs typeface="Times New Roman" pitchFamily="18" charset="0"/>
              </a:rPr>
              <a:t> they contribute directly to freezing tolerance but have potentially damaging affects of dehydration </a:t>
            </a:r>
            <a:r>
              <a:rPr lang="en-US" sz="2800" dirty="0" err="1">
                <a:latin typeface="Times New Roman" pitchFamily="18" charset="0"/>
                <a:cs typeface="Times New Roman" pitchFamily="18" charset="0"/>
              </a:rPr>
              <a:t>assosiated</a:t>
            </a:r>
            <a:r>
              <a:rPr lang="en-US" sz="2800" dirty="0">
                <a:latin typeface="Times New Roman" pitchFamily="18" charset="0"/>
                <a:cs typeface="Times New Roman" pitchFamily="18" charset="0"/>
              </a:rPr>
              <a:t> with freezing.</a:t>
            </a:r>
          </a:p>
          <a:p>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Over expression of cold induced </a:t>
            </a:r>
            <a:r>
              <a:rPr lang="en-US" sz="2800" dirty="0" err="1">
                <a:latin typeface="Times New Roman" pitchFamily="18" charset="0"/>
                <a:cs typeface="Times New Roman" pitchFamily="18" charset="0"/>
              </a:rPr>
              <a:t>protiens</a:t>
            </a:r>
            <a:r>
              <a:rPr lang="en-US" sz="2800" dirty="0">
                <a:latin typeface="Times New Roman" pitchFamily="18" charset="0"/>
                <a:cs typeface="Times New Roman" pitchFamily="18" charset="0"/>
              </a:rPr>
              <a:t> helps to tolerate cold.</a:t>
            </a:r>
          </a:p>
        </p:txBody>
      </p:sp>
    </p:spTree>
    <p:extLst>
      <p:ext uri="{BB962C8B-B14F-4D97-AF65-F5344CB8AC3E}">
        <p14:creationId xmlns:p14="http://schemas.microsoft.com/office/powerpoint/2010/main" val="26230740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itchFamily="18" charset="0"/>
                <a:cs typeface="Times New Roman" pitchFamily="18" charset="0"/>
              </a:rPr>
              <a:t>COR and Heat shock </a:t>
            </a:r>
            <a:r>
              <a:rPr lang="en-US" b="1" dirty="0" err="1">
                <a:latin typeface="Times New Roman" pitchFamily="18" charset="0"/>
                <a:cs typeface="Times New Roman" pitchFamily="18" charset="0"/>
              </a:rPr>
              <a:t>Regulons</a:t>
            </a:r>
            <a:endParaRPr lang="en-US" b="1" dirty="0">
              <a:latin typeface="Times New Roman" pitchFamily="18" charset="0"/>
              <a:cs typeface="Times New Roman"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47814" y="1600200"/>
            <a:ext cx="5448372" cy="4876800"/>
          </a:xfrm>
        </p:spPr>
      </p:pic>
    </p:spTree>
    <p:extLst>
      <p:ext uri="{BB962C8B-B14F-4D97-AF65-F5344CB8AC3E}">
        <p14:creationId xmlns:p14="http://schemas.microsoft.com/office/powerpoint/2010/main" val="17592598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04800" y="1600200"/>
            <a:ext cx="8382000" cy="4525963"/>
          </a:xfrm>
        </p:spPr>
        <p:txBody>
          <a:bodyPr>
            <a:normAutofit/>
          </a:bodyPr>
          <a:lstStyle/>
          <a:p>
            <a:r>
              <a:rPr lang="en-US" sz="2800" dirty="0">
                <a:latin typeface="Times New Roman" pitchFamily="18" charset="0"/>
                <a:cs typeface="Times New Roman" pitchFamily="18" charset="0"/>
              </a:rPr>
              <a:t>A number of cold induced/drought responsive genes contain the DRE sequence in their </a:t>
            </a:r>
            <a:r>
              <a:rPr lang="en-US" sz="2800" dirty="0" err="1">
                <a:latin typeface="Times New Roman" pitchFamily="18" charset="0"/>
                <a:cs typeface="Times New Roman" pitchFamily="18" charset="0"/>
              </a:rPr>
              <a:t>promoters,which</a:t>
            </a:r>
            <a:r>
              <a:rPr lang="en-US" sz="2800" dirty="0">
                <a:latin typeface="Times New Roman" pitchFamily="18" charset="0"/>
                <a:cs typeface="Times New Roman" pitchFamily="18" charset="0"/>
              </a:rPr>
              <a:t> is bound by CBF1 </a:t>
            </a:r>
            <a:r>
              <a:rPr lang="en-US" sz="2800" dirty="0" err="1">
                <a:latin typeface="Times New Roman" pitchFamily="18" charset="0"/>
                <a:cs typeface="Times New Roman" pitchFamily="18" charset="0"/>
              </a:rPr>
              <a:t>family,activating</a:t>
            </a:r>
            <a:r>
              <a:rPr lang="en-US" sz="2800" dirty="0">
                <a:latin typeface="Times New Roman" pitchFamily="18" charset="0"/>
                <a:cs typeface="Times New Roman" pitchFamily="18" charset="0"/>
              </a:rPr>
              <a:t> transcription and hence induce expression of tolerance to the cold/drought.</a:t>
            </a:r>
          </a:p>
          <a:p>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Heat shock induced genes also contain HSE(Heat shock element) that induce expression of several heat shock </a:t>
            </a:r>
            <a:r>
              <a:rPr lang="en-US" sz="2800" dirty="0" err="1">
                <a:latin typeface="Times New Roman" pitchFamily="18" charset="0"/>
                <a:cs typeface="Times New Roman" pitchFamily="18" charset="0"/>
              </a:rPr>
              <a:t>protiens</a:t>
            </a:r>
            <a:r>
              <a:rPr lang="en-US" sz="2800" dirty="0">
                <a:latin typeface="Times New Roman" pitchFamily="18" charset="0"/>
                <a:cs typeface="Times New Roman" pitchFamily="18" charset="0"/>
              </a:rPr>
              <a:t>.</a:t>
            </a:r>
          </a:p>
        </p:txBody>
      </p:sp>
    </p:spTree>
    <p:extLst>
      <p:ext uri="{BB962C8B-B14F-4D97-AF65-F5344CB8AC3E}">
        <p14:creationId xmlns:p14="http://schemas.microsoft.com/office/powerpoint/2010/main" val="447259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05800" cy="1371600"/>
          </a:xfrm>
        </p:spPr>
        <p:txBody>
          <a:bodyPr>
            <a:normAutofit fontScale="90000"/>
          </a:bodyPr>
          <a:lstStyle/>
          <a:p>
            <a:r>
              <a:rPr lang="en-US" b="1" dirty="0">
                <a:latin typeface="Times New Roman" pitchFamily="18" charset="0"/>
                <a:cs typeface="Times New Roman" pitchFamily="18" charset="0"/>
              </a:rPr>
              <a:t>Transcriptional regulation by low temperature and dehydration </a:t>
            </a:r>
            <a:r>
              <a:rPr lang="en-US" b="1" dirty="0" err="1">
                <a:latin typeface="Times New Roman" pitchFamily="18" charset="0"/>
                <a:cs typeface="Times New Roman" pitchFamily="18" charset="0"/>
              </a:rPr>
              <a:t>signalling</a:t>
            </a:r>
            <a:r>
              <a:rPr lang="en-US" b="1" dirty="0">
                <a:latin typeface="Times New Roman" pitchFamily="18" charset="0"/>
                <a:cs typeface="Times New Roman" pitchFamily="18" charset="0"/>
              </a:rPr>
              <a:t> pathways</a:t>
            </a:r>
          </a:p>
        </p:txBody>
      </p:sp>
      <p:sp>
        <p:nvSpPr>
          <p:cNvPr id="3" name="Content Placeholder 2"/>
          <p:cNvSpPr>
            <a:spLocks noGrp="1"/>
          </p:cNvSpPr>
          <p:nvPr>
            <p:ph idx="1"/>
          </p:nvPr>
        </p:nvSpPr>
        <p:spPr>
          <a:xfrm>
            <a:off x="381000" y="1905000"/>
            <a:ext cx="8305800" cy="4572000"/>
          </a:xfrm>
        </p:spPr>
        <p:txBody>
          <a:bodyPr/>
          <a:lstStyle/>
          <a:p>
            <a:r>
              <a:rPr lang="en-US" sz="2800" dirty="0">
                <a:latin typeface="Times New Roman" pitchFamily="18" charset="0"/>
                <a:cs typeface="Times New Roman" pitchFamily="18" charset="0"/>
              </a:rPr>
              <a:t>ABA </a:t>
            </a:r>
            <a:r>
              <a:rPr lang="en-US" sz="2800" dirty="0" err="1">
                <a:latin typeface="Times New Roman" pitchFamily="18" charset="0"/>
                <a:cs typeface="Times New Roman" pitchFamily="18" charset="0"/>
              </a:rPr>
              <a:t>signalling</a:t>
            </a:r>
            <a:r>
              <a:rPr lang="en-US" sz="2800" dirty="0">
                <a:latin typeface="Times New Roman" pitchFamily="18" charset="0"/>
                <a:cs typeface="Times New Roman" pitchFamily="18" charset="0"/>
              </a:rPr>
              <a:t> pathway</a:t>
            </a:r>
          </a:p>
          <a:p>
            <a:r>
              <a:rPr lang="en-US" sz="2800" dirty="0">
                <a:latin typeface="Times New Roman" pitchFamily="18" charset="0"/>
                <a:cs typeface="Times New Roman" pitchFamily="18" charset="0"/>
              </a:rPr>
              <a:t>ABA independent </a:t>
            </a:r>
            <a:r>
              <a:rPr lang="en-US" sz="2800" dirty="0" err="1">
                <a:latin typeface="Times New Roman" pitchFamily="18" charset="0"/>
                <a:cs typeface="Times New Roman" pitchFamily="18" charset="0"/>
              </a:rPr>
              <a:t>signalling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pahway</a:t>
            </a:r>
            <a:endParaRPr lang="en-US" sz="2800" dirty="0">
              <a:latin typeface="Times New Roman" pitchFamily="18" charset="0"/>
              <a:cs typeface="Times New Roman" pitchFamily="18" charset="0"/>
            </a:endParaRP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8938" y="3124200"/>
            <a:ext cx="4876800" cy="3557516"/>
          </a:xfrm>
          <a:prstGeom prst="rect">
            <a:avLst/>
          </a:prstGeom>
        </p:spPr>
      </p:pic>
    </p:spTree>
    <p:extLst>
      <p:ext uri="{BB962C8B-B14F-4D97-AF65-F5344CB8AC3E}">
        <p14:creationId xmlns:p14="http://schemas.microsoft.com/office/powerpoint/2010/main" val="8082513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838200"/>
            <a:ext cx="8229600" cy="5791200"/>
          </a:xfrm>
        </p:spPr>
        <p:txBody>
          <a:bodyPr>
            <a:noAutofit/>
          </a:bodyPr>
          <a:lstStyle/>
          <a:p>
            <a:r>
              <a:rPr lang="en-US" sz="2800" dirty="0">
                <a:latin typeface="Times New Roman" pitchFamily="18" charset="0"/>
                <a:cs typeface="Times New Roman" pitchFamily="18" charset="0"/>
              </a:rPr>
              <a:t>CRT/DRE element is responsive to four </a:t>
            </a:r>
            <a:r>
              <a:rPr lang="en-US" sz="2800" dirty="0" err="1">
                <a:latin typeface="Times New Roman" pitchFamily="18" charset="0"/>
                <a:cs typeface="Times New Roman" pitchFamily="18" charset="0"/>
              </a:rPr>
              <a:t>signalling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pathways:two</a:t>
            </a:r>
            <a:r>
              <a:rPr lang="en-US" sz="2800" dirty="0">
                <a:latin typeface="Times New Roman" pitchFamily="18" charset="0"/>
                <a:cs typeface="Times New Roman" pitchFamily="18" charset="0"/>
              </a:rPr>
              <a:t> low temperature </a:t>
            </a:r>
            <a:r>
              <a:rPr lang="en-US" sz="2800" dirty="0" err="1">
                <a:latin typeface="Times New Roman" pitchFamily="18" charset="0"/>
                <a:cs typeface="Times New Roman" pitchFamily="18" charset="0"/>
              </a:rPr>
              <a:t>signalling</a:t>
            </a:r>
            <a:r>
              <a:rPr lang="en-US" sz="2800" dirty="0">
                <a:latin typeface="Times New Roman" pitchFamily="18" charset="0"/>
                <a:cs typeface="Times New Roman" pitchFamily="18" charset="0"/>
              </a:rPr>
              <a:t> pathways via ICE1 and ICE like </a:t>
            </a:r>
            <a:r>
              <a:rPr lang="en-US" sz="2800" dirty="0" err="1">
                <a:latin typeface="Times New Roman" pitchFamily="18" charset="0"/>
                <a:cs typeface="Times New Roman" pitchFamily="18" charset="0"/>
              </a:rPr>
              <a:t>protiens,and</a:t>
            </a:r>
            <a:r>
              <a:rPr lang="en-US" sz="2800" dirty="0">
                <a:latin typeface="Times New Roman" pitchFamily="18" charset="0"/>
                <a:cs typeface="Times New Roman" pitchFamily="18" charset="0"/>
              </a:rPr>
              <a:t> two distinct dehydration </a:t>
            </a:r>
            <a:r>
              <a:rPr lang="en-US" sz="2800" dirty="0" err="1">
                <a:latin typeface="Times New Roman" pitchFamily="18" charset="0"/>
                <a:cs typeface="Times New Roman" pitchFamily="18" charset="0"/>
              </a:rPr>
              <a:t>signalling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pathways:ABA</a:t>
            </a:r>
            <a:r>
              <a:rPr lang="en-US" sz="2800" dirty="0">
                <a:latin typeface="Times New Roman" pitchFamily="18" charset="0"/>
                <a:cs typeface="Times New Roman" pitchFamily="18" charset="0"/>
              </a:rPr>
              <a:t> and ABA independent signal transduction.</a:t>
            </a:r>
          </a:p>
          <a:p>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ABA independent </a:t>
            </a:r>
            <a:r>
              <a:rPr lang="en-US" sz="2800" dirty="0" err="1">
                <a:latin typeface="Times New Roman" pitchFamily="18" charset="0"/>
                <a:cs typeface="Times New Roman" pitchFamily="18" charset="0"/>
              </a:rPr>
              <a:t>signalling</a:t>
            </a:r>
            <a:r>
              <a:rPr lang="en-US" sz="2800" dirty="0">
                <a:latin typeface="Times New Roman" pitchFamily="18" charset="0"/>
                <a:cs typeface="Times New Roman" pitchFamily="18" charset="0"/>
              </a:rPr>
              <a:t> involves the activation of BREB2 transcription </a:t>
            </a:r>
            <a:r>
              <a:rPr lang="en-US" sz="2800" dirty="0" err="1">
                <a:latin typeface="Times New Roman" pitchFamily="18" charset="0"/>
                <a:cs typeface="Times New Roman" pitchFamily="18" charset="0"/>
              </a:rPr>
              <a:t>factor,while</a:t>
            </a:r>
            <a:r>
              <a:rPr lang="en-US" sz="2800" dirty="0">
                <a:latin typeface="Times New Roman" pitchFamily="18" charset="0"/>
                <a:cs typeface="Times New Roman" pitchFamily="18" charset="0"/>
              </a:rPr>
              <a:t> one of many effects of ABA </a:t>
            </a:r>
            <a:r>
              <a:rPr lang="en-US" sz="2800" dirty="0" err="1">
                <a:latin typeface="Times New Roman" pitchFamily="18" charset="0"/>
                <a:cs typeface="Times New Roman" pitchFamily="18" charset="0"/>
              </a:rPr>
              <a:t>signalling</a:t>
            </a:r>
            <a:r>
              <a:rPr lang="en-US" sz="2800" dirty="0">
                <a:latin typeface="Times New Roman" pitchFamily="18" charset="0"/>
                <a:cs typeface="Times New Roman" pitchFamily="18" charset="0"/>
              </a:rPr>
              <a:t> is the activation of CBF4.ABA also mediates the activity of several transcription </a:t>
            </a:r>
            <a:r>
              <a:rPr lang="en-US" sz="2800" dirty="0" err="1">
                <a:latin typeface="Times New Roman" pitchFamily="18" charset="0"/>
                <a:cs typeface="Times New Roman" pitchFamily="18" charset="0"/>
              </a:rPr>
              <a:t>factors,that</a:t>
            </a:r>
            <a:r>
              <a:rPr lang="en-US" sz="2800" dirty="0">
                <a:latin typeface="Times New Roman" pitchFamily="18" charset="0"/>
                <a:cs typeface="Times New Roman" pitchFamily="18" charset="0"/>
              </a:rPr>
              <a:t> bind to ABA response elements (ABREs).These bind to the MYCR/MYBR elements found in several ABA responsive genes.</a:t>
            </a:r>
          </a:p>
        </p:txBody>
      </p:sp>
    </p:spTree>
    <p:extLst>
      <p:ext uri="{BB962C8B-B14F-4D97-AF65-F5344CB8AC3E}">
        <p14:creationId xmlns:p14="http://schemas.microsoft.com/office/powerpoint/2010/main" val="21748727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itchFamily="18" charset="0"/>
                <a:cs typeface="Times New Roman" pitchFamily="18" charset="0"/>
              </a:rPr>
              <a:t>Tolerance to heat stress</a:t>
            </a:r>
          </a:p>
        </p:txBody>
      </p:sp>
      <p:sp>
        <p:nvSpPr>
          <p:cNvPr id="3" name="Content Placeholder 2"/>
          <p:cNvSpPr>
            <a:spLocks noGrp="1"/>
          </p:cNvSpPr>
          <p:nvPr>
            <p:ph idx="1"/>
          </p:nvPr>
        </p:nvSpPr>
        <p:spPr>
          <a:xfrm>
            <a:off x="152400" y="1371600"/>
            <a:ext cx="8534400" cy="5638800"/>
          </a:xfrm>
        </p:spPr>
        <p:txBody>
          <a:bodyPr/>
          <a:lstStyle/>
          <a:p>
            <a:pPr marL="0" indent="0">
              <a:buNone/>
            </a:pPr>
            <a:r>
              <a:rPr lang="en-US" sz="2800" dirty="0">
                <a:latin typeface="Times New Roman" pitchFamily="18" charset="0"/>
                <a:cs typeface="Times New Roman" pitchFamily="18" charset="0"/>
              </a:rPr>
              <a:t>Tolerance to heat stress is only possible due to specific set of heat shock </a:t>
            </a:r>
            <a:r>
              <a:rPr lang="en-US" sz="2800" dirty="0" err="1">
                <a:latin typeface="Times New Roman" pitchFamily="18" charset="0"/>
                <a:cs typeface="Times New Roman" pitchFamily="18" charset="0"/>
              </a:rPr>
              <a:t>protiens</a:t>
            </a:r>
            <a:r>
              <a:rPr lang="en-US" sz="2800" dirty="0">
                <a:latin typeface="Times New Roman" pitchFamily="18" charset="0"/>
                <a:cs typeface="Times New Roman" pitchFamily="18" charset="0"/>
              </a:rPr>
              <a:t>(HSPs).</a:t>
            </a:r>
          </a:p>
          <a:p>
            <a:pPr marL="0" indent="0">
              <a:buNone/>
            </a:pPr>
            <a:r>
              <a:rPr lang="en-US" sz="2800" b="1" dirty="0">
                <a:latin typeface="Times New Roman" pitchFamily="18" charset="0"/>
                <a:cs typeface="Times New Roman" pitchFamily="18" charset="0"/>
              </a:rPr>
              <a:t>Types of Heat shock </a:t>
            </a:r>
            <a:r>
              <a:rPr lang="en-US" sz="2800" b="1" dirty="0" err="1">
                <a:latin typeface="Times New Roman" pitchFamily="18" charset="0"/>
                <a:cs typeface="Times New Roman" pitchFamily="18" charset="0"/>
              </a:rPr>
              <a:t>protiens</a:t>
            </a:r>
            <a:r>
              <a:rPr lang="en-US" sz="2800" b="1" dirty="0">
                <a:latin typeface="Times New Roman" pitchFamily="18" charset="0"/>
                <a:cs typeface="Times New Roman" pitchFamily="18" charset="0"/>
              </a:rPr>
              <a:t>:</a:t>
            </a:r>
          </a:p>
          <a:p>
            <a:endParaRPr lang="en-US" dirty="0">
              <a:latin typeface="Times New Roman" pitchFamily="18" charset="0"/>
              <a:cs typeface="Times New Roman" pitchFamily="18" charset="0"/>
            </a:endParaRPr>
          </a:p>
        </p:txBody>
      </p:sp>
      <p:graphicFrame>
        <p:nvGraphicFramePr>
          <p:cNvPr id="7" name="Diagram 6"/>
          <p:cNvGraphicFramePr/>
          <p:nvPr>
            <p:extLst>
              <p:ext uri="{D42A27DB-BD31-4B8C-83A1-F6EECF244321}">
                <p14:modId xmlns:p14="http://schemas.microsoft.com/office/powerpoint/2010/main" val="457979308"/>
              </p:ext>
            </p:extLst>
          </p:nvPr>
        </p:nvGraphicFramePr>
        <p:xfrm>
          <a:off x="1066800" y="3505200"/>
          <a:ext cx="6553200" cy="276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6101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2">
                    <a:lumMod val="75000"/>
                  </a:schemeClr>
                </a:solidFill>
              </a:rPr>
              <a:t>Stresses on </a:t>
            </a:r>
            <a:r>
              <a:rPr lang="en-US" dirty="0"/>
              <a:t>crop plant</a:t>
            </a:r>
          </a:p>
        </p:txBody>
      </p:sp>
      <p:sp>
        <p:nvSpPr>
          <p:cNvPr id="3" name="Content Placeholder 2"/>
          <p:cNvSpPr>
            <a:spLocks noGrp="1"/>
          </p:cNvSpPr>
          <p:nvPr>
            <p:ph idx="1"/>
          </p:nvPr>
        </p:nvSpPr>
        <p:spPr/>
        <p:txBody>
          <a:bodyPr>
            <a:normAutofit/>
          </a:bodyPr>
          <a:lstStyle/>
          <a:p>
            <a:pPr marL="0" indent="0">
              <a:buNone/>
            </a:pPr>
            <a:r>
              <a:rPr lang="en-US" sz="2800" dirty="0"/>
              <a:t>Stress on crop plant can be of different types.</a:t>
            </a:r>
          </a:p>
          <a:p>
            <a:pPr marL="514350" indent="-514350">
              <a:buAutoNum type="arabicParenR"/>
            </a:pPr>
            <a:r>
              <a:rPr lang="en-US" sz="2800" dirty="0"/>
              <a:t>Biotic</a:t>
            </a:r>
          </a:p>
          <a:p>
            <a:pPr marL="514350" indent="-514350">
              <a:buAutoNum type="arabicParenR"/>
            </a:pPr>
            <a:r>
              <a:rPr lang="en-US" sz="2800" dirty="0"/>
              <a:t>Abiotic</a:t>
            </a:r>
          </a:p>
          <a:p>
            <a:pPr marL="514350" indent="-514350">
              <a:buAutoNum type="arabicParenR"/>
            </a:pPr>
            <a:r>
              <a:rPr lang="en-US" sz="2800" dirty="0"/>
              <a:t>Temperature stresses ( Water deficit)</a:t>
            </a:r>
          </a:p>
          <a:p>
            <a:pPr marL="0" indent="0">
              <a:buNone/>
            </a:pPr>
            <a:r>
              <a:rPr lang="en-US" sz="2800" dirty="0"/>
              <a:t>All these type of stresses affect the yield of plant crops. There is variation in yield because of Biotic and Abiotic stress, the average yield of wheat from one year to the next is just 13%. And it also affect the other crops as well.</a:t>
            </a:r>
          </a:p>
          <a:p>
            <a:endParaRPr lang="en-US" dirty="0"/>
          </a:p>
        </p:txBody>
      </p:sp>
    </p:spTree>
    <p:extLst>
      <p:ext uri="{BB962C8B-B14F-4D97-AF65-F5344CB8AC3E}">
        <p14:creationId xmlns:p14="http://schemas.microsoft.com/office/powerpoint/2010/main" val="31996177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81000" y="609600"/>
            <a:ext cx="8305800" cy="5516563"/>
          </a:xfrm>
        </p:spPr>
        <p:txBody>
          <a:bodyPr/>
          <a:lstStyle/>
          <a:p>
            <a:r>
              <a:rPr lang="en-US" sz="2800" dirty="0">
                <a:latin typeface="Times New Roman" pitchFamily="18" charset="0"/>
                <a:cs typeface="Times New Roman" pitchFamily="18" charset="0"/>
              </a:rPr>
              <a:t>HSPs have been transformed into plants to enhance heat tolerance</a:t>
            </a:r>
          </a:p>
          <a:p>
            <a:r>
              <a:rPr lang="en-US" sz="2800" dirty="0">
                <a:latin typeface="Times New Roman" pitchFamily="18" charset="0"/>
                <a:cs typeface="Times New Roman" pitchFamily="18" charset="0"/>
              </a:rPr>
              <a:t>Some of the transgenes used to manipulate heat tolerance:</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9623" y="2514600"/>
            <a:ext cx="6076950" cy="4181475"/>
          </a:xfrm>
          <a:prstGeom prst="rect">
            <a:avLst/>
          </a:prstGeom>
        </p:spPr>
      </p:pic>
    </p:spTree>
    <p:extLst>
      <p:ext uri="{BB962C8B-B14F-4D97-AF65-F5344CB8AC3E}">
        <p14:creationId xmlns:p14="http://schemas.microsoft.com/office/powerpoint/2010/main" val="3483765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52400" y="1524000"/>
            <a:ext cx="8534400" cy="4953000"/>
          </a:xfrm>
        </p:spPr>
        <p:txBody>
          <a:bodyPr>
            <a:normAutofit/>
          </a:bodyPr>
          <a:lstStyle/>
          <a:p>
            <a:pPr marL="914400" lvl="1" indent="-457200"/>
            <a:r>
              <a:rPr lang="en-US" sz="2800" dirty="0">
                <a:latin typeface="Times New Roman" pitchFamily="18" charset="0"/>
                <a:cs typeface="Times New Roman" pitchFamily="18" charset="0"/>
              </a:rPr>
              <a:t>When the AtHSF1 gene was overexpressed in </a:t>
            </a:r>
            <a:r>
              <a:rPr lang="en-US" sz="2800" dirty="0" err="1">
                <a:latin typeface="Times New Roman" pitchFamily="18" charset="0"/>
                <a:cs typeface="Times New Roman" pitchFamily="18" charset="0"/>
              </a:rPr>
              <a:t>Arabidopsis,the</a:t>
            </a:r>
            <a:r>
              <a:rPr lang="en-US" sz="2800" dirty="0">
                <a:latin typeface="Times New Roman" pitchFamily="18" charset="0"/>
                <a:cs typeface="Times New Roman" pitchFamily="18" charset="0"/>
              </a:rPr>
              <a:t> transcription </a:t>
            </a:r>
            <a:r>
              <a:rPr lang="en-US" sz="2800" dirty="0" err="1">
                <a:latin typeface="Times New Roman" pitchFamily="18" charset="0"/>
                <a:cs typeface="Times New Roman" pitchFamily="18" charset="0"/>
              </a:rPr>
              <a:t>facor</a:t>
            </a:r>
            <a:r>
              <a:rPr lang="en-US" sz="2800" dirty="0">
                <a:latin typeface="Times New Roman" pitchFamily="18" charset="0"/>
                <a:cs typeface="Times New Roman" pitchFamily="18" charset="0"/>
              </a:rPr>
              <a:t> was not </a:t>
            </a:r>
            <a:r>
              <a:rPr lang="en-US" sz="2800" dirty="0" err="1">
                <a:latin typeface="Times New Roman" pitchFamily="18" charset="0"/>
                <a:cs typeface="Times New Roman" pitchFamily="18" charset="0"/>
              </a:rPr>
              <a:t>active,and</a:t>
            </a:r>
            <a:r>
              <a:rPr lang="en-US" sz="2800" dirty="0">
                <a:latin typeface="Times New Roman" pitchFamily="18" charset="0"/>
                <a:cs typeface="Times New Roman" pitchFamily="18" charset="0"/>
              </a:rPr>
              <a:t> there was no affect on </a:t>
            </a:r>
            <a:r>
              <a:rPr lang="en-US" sz="2800" dirty="0" err="1">
                <a:latin typeface="Times New Roman" pitchFamily="18" charset="0"/>
                <a:cs typeface="Times New Roman" pitchFamily="18" charset="0"/>
              </a:rPr>
              <a:t>thermotolerance</a:t>
            </a:r>
            <a:r>
              <a:rPr lang="en-US" sz="2800" dirty="0">
                <a:latin typeface="Times New Roman" pitchFamily="18" charset="0"/>
                <a:cs typeface="Times New Roman" pitchFamily="18" charset="0"/>
              </a:rPr>
              <a:t>.</a:t>
            </a:r>
          </a:p>
          <a:p>
            <a:pPr marL="914400" lvl="1" indent="-457200"/>
            <a:endParaRPr lang="en-US" sz="2800" dirty="0">
              <a:latin typeface="Times New Roman" pitchFamily="18" charset="0"/>
              <a:cs typeface="Times New Roman" pitchFamily="18" charset="0"/>
            </a:endParaRPr>
          </a:p>
          <a:p>
            <a:pPr marL="914400" lvl="1" indent="-457200"/>
            <a:r>
              <a:rPr lang="en-US" sz="2800" dirty="0">
                <a:latin typeface="Times New Roman" pitchFamily="18" charset="0"/>
                <a:cs typeface="Times New Roman" pitchFamily="18" charset="0"/>
              </a:rPr>
              <a:t>However, fusion of AtHSF1 to the N or C terminus of the </a:t>
            </a:r>
            <a:r>
              <a:rPr lang="en-US" sz="2800" dirty="0" err="1">
                <a:latin typeface="Times New Roman" pitchFamily="18" charset="0"/>
                <a:cs typeface="Times New Roman" pitchFamily="18" charset="0"/>
              </a:rPr>
              <a:t>gusA</a:t>
            </a:r>
            <a:r>
              <a:rPr lang="en-US" sz="2800" dirty="0">
                <a:latin typeface="Times New Roman" pitchFamily="18" charset="0"/>
                <a:cs typeface="Times New Roman" pitchFamily="18" charset="0"/>
              </a:rPr>
              <a:t> reporter gene produced a fusion </a:t>
            </a:r>
            <a:r>
              <a:rPr lang="en-US" sz="2800" dirty="0" err="1">
                <a:latin typeface="Times New Roman" pitchFamily="18" charset="0"/>
                <a:cs typeface="Times New Roman" pitchFamily="18" charset="0"/>
              </a:rPr>
              <a:t>protien</a:t>
            </a:r>
            <a:r>
              <a:rPr lang="en-US" sz="2800" dirty="0">
                <a:latin typeface="Times New Roman" pitchFamily="18" charset="0"/>
                <a:cs typeface="Times New Roman" pitchFamily="18" charset="0"/>
              </a:rPr>
              <a:t> in Arabidopsis that expressed HSPs and demonstrated enhanced tolerance.</a:t>
            </a:r>
          </a:p>
        </p:txBody>
      </p:sp>
    </p:spTree>
    <p:extLst>
      <p:ext uri="{BB962C8B-B14F-4D97-AF65-F5344CB8AC3E}">
        <p14:creationId xmlns:p14="http://schemas.microsoft.com/office/powerpoint/2010/main" val="21385457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Secondary Effects of Abiotic Stress</a:t>
            </a:r>
          </a:p>
        </p:txBody>
      </p:sp>
      <p:sp>
        <p:nvSpPr>
          <p:cNvPr id="3" name="Content Placeholder 2"/>
          <p:cNvSpPr>
            <a:spLocks noGrp="1"/>
          </p:cNvSpPr>
          <p:nvPr>
            <p:ph idx="1"/>
          </p:nvPr>
        </p:nvSpPr>
        <p:spPr>
          <a:xfrm>
            <a:off x="457200" y="1447800"/>
            <a:ext cx="8229600" cy="5105400"/>
          </a:xfrm>
        </p:spPr>
        <p:txBody>
          <a:bodyPr>
            <a:normAutofit lnSpcReduction="10000"/>
          </a:bodyPr>
          <a:lstStyle/>
          <a:p>
            <a:r>
              <a:rPr lang="en-US" sz="2800" dirty="0"/>
              <a:t>Many not all forms of environmental stress (abiotic and biotic) result in oxidative stress.</a:t>
            </a:r>
          </a:p>
          <a:p>
            <a:r>
              <a:rPr lang="en-US" sz="2800" dirty="0"/>
              <a:t>Occurs due to ozone pollution and ionizing radiation.</a:t>
            </a:r>
          </a:p>
          <a:p>
            <a:pPr marL="0" indent="0">
              <a:buNone/>
            </a:pPr>
            <a:r>
              <a:rPr lang="en-US" sz="2800" b="1" dirty="0"/>
              <a:t>Oxidative Stress :</a:t>
            </a:r>
          </a:p>
          <a:p>
            <a:r>
              <a:rPr lang="en-US" sz="2800" dirty="0"/>
              <a:t>Secondary effect of  many type of stress ,from pathogen attack to water-deficit stress.</a:t>
            </a:r>
          </a:p>
          <a:p>
            <a:r>
              <a:rPr lang="en-US" sz="2800" dirty="0"/>
              <a:t> Arises due to production of free radicals and forming subsequent cascade of reaction.</a:t>
            </a:r>
          </a:p>
          <a:p>
            <a:r>
              <a:rPr lang="en-US" sz="2800" dirty="0"/>
              <a:t>Induces damage to cell occurs as a result of formation of ROS. </a:t>
            </a:r>
          </a:p>
        </p:txBody>
      </p:sp>
    </p:spTree>
    <p:extLst>
      <p:ext uri="{BB962C8B-B14F-4D97-AF65-F5344CB8AC3E}">
        <p14:creationId xmlns:p14="http://schemas.microsoft.com/office/powerpoint/2010/main" val="31915602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Oxidants act as ROS</a:t>
            </a:r>
          </a:p>
        </p:txBody>
      </p:sp>
      <p:sp>
        <p:nvSpPr>
          <p:cNvPr id="3" name="Content Placeholder 2"/>
          <p:cNvSpPr>
            <a:spLocks noGrp="1"/>
          </p:cNvSpPr>
          <p:nvPr>
            <p:ph idx="1"/>
          </p:nvPr>
        </p:nvSpPr>
        <p:spPr>
          <a:xfrm>
            <a:off x="457200" y="1600200"/>
            <a:ext cx="8229600" cy="4648200"/>
          </a:xfrm>
        </p:spPr>
        <p:txBody>
          <a:bodyPr>
            <a:normAutofit/>
          </a:bodyPr>
          <a:lstStyle/>
          <a:p>
            <a:r>
              <a:rPr lang="en-US" sz="2800" dirty="0"/>
              <a:t>Plants contain a number of enzymes.</a:t>
            </a:r>
          </a:p>
          <a:p>
            <a:r>
              <a:rPr lang="en-US" sz="2800" dirty="0"/>
              <a:t>Catalyzes the cascade of ROS and convert into less reactive products.</a:t>
            </a:r>
          </a:p>
          <a:p>
            <a:r>
              <a:rPr lang="en-US" sz="2800" dirty="0"/>
              <a:t>Key enzymes in neutralizing the ROS.</a:t>
            </a:r>
          </a:p>
          <a:p>
            <a:pPr marL="571500" indent="-571500">
              <a:buFont typeface="+mj-lt"/>
              <a:buAutoNum type="romanLcPeriod"/>
            </a:pPr>
            <a:r>
              <a:rPr lang="en-US" sz="2800" dirty="0"/>
              <a:t>Super oxide dismutase (SOD)</a:t>
            </a:r>
          </a:p>
          <a:p>
            <a:pPr marL="571500" indent="-571500">
              <a:buFont typeface="+mj-lt"/>
              <a:buAutoNum type="romanLcPeriod"/>
            </a:pPr>
            <a:r>
              <a:rPr lang="en-US" sz="2800" dirty="0"/>
              <a:t>Catalase </a:t>
            </a:r>
          </a:p>
          <a:p>
            <a:pPr marL="571500" indent="-571500">
              <a:buFont typeface="+mj-lt"/>
              <a:buAutoNum type="romanLcPeriod"/>
            </a:pPr>
            <a:r>
              <a:rPr lang="en-US" sz="2800" dirty="0"/>
              <a:t>Peroxidase  </a:t>
            </a:r>
          </a:p>
        </p:txBody>
      </p:sp>
    </p:spTree>
    <p:extLst>
      <p:ext uri="{BB962C8B-B14F-4D97-AF65-F5344CB8AC3E}">
        <p14:creationId xmlns:p14="http://schemas.microsoft.com/office/powerpoint/2010/main" val="34337640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Antioxidants in Plants </a:t>
            </a:r>
          </a:p>
        </p:txBody>
      </p:sp>
      <p:sp>
        <p:nvSpPr>
          <p:cNvPr id="3" name="Content Placeholder 2"/>
          <p:cNvSpPr>
            <a:spLocks noGrp="1"/>
          </p:cNvSpPr>
          <p:nvPr>
            <p:ph idx="1"/>
          </p:nvPr>
        </p:nvSpPr>
        <p:spPr>
          <a:xfrm>
            <a:off x="457200" y="1828800"/>
            <a:ext cx="8229600" cy="4648200"/>
          </a:xfrm>
        </p:spPr>
        <p:txBody>
          <a:bodyPr/>
          <a:lstStyle/>
          <a:p>
            <a:r>
              <a:rPr lang="en-US" dirty="0"/>
              <a:t>Antioxidants that react with the activated oxygen compounds to produce harmless products includes;</a:t>
            </a:r>
          </a:p>
          <a:p>
            <a:r>
              <a:rPr lang="en-US" dirty="0"/>
              <a:t>3 different </a:t>
            </a:r>
            <a:r>
              <a:rPr lang="en-US" b="1" dirty="0"/>
              <a:t>vitamin compounds </a:t>
            </a:r>
          </a:p>
          <a:p>
            <a:r>
              <a:rPr lang="el-GR" dirty="0"/>
              <a:t>β-</a:t>
            </a:r>
            <a:r>
              <a:rPr lang="en-US" dirty="0"/>
              <a:t>carotene</a:t>
            </a:r>
          </a:p>
          <a:p>
            <a:r>
              <a:rPr lang="en-US" dirty="0"/>
              <a:t>Ascorbic acid</a:t>
            </a:r>
          </a:p>
          <a:p>
            <a:r>
              <a:rPr lang="el-GR" dirty="0"/>
              <a:t>α-</a:t>
            </a:r>
            <a:r>
              <a:rPr lang="en-US" dirty="0" err="1"/>
              <a:t>tocopherol</a:t>
            </a:r>
            <a:r>
              <a:rPr lang="en-US" dirty="0"/>
              <a:t> </a:t>
            </a:r>
          </a:p>
          <a:p>
            <a:r>
              <a:rPr lang="en-US" dirty="0"/>
              <a:t>Other compounds includes</a:t>
            </a:r>
          </a:p>
          <a:p>
            <a:r>
              <a:rPr lang="en-US" dirty="0" err="1"/>
              <a:t>Glutatione</a:t>
            </a:r>
            <a:endParaRPr lang="en-US" dirty="0"/>
          </a:p>
          <a:p>
            <a:r>
              <a:rPr lang="en-US" dirty="0" err="1"/>
              <a:t>Zeaxanthine</a:t>
            </a:r>
            <a:r>
              <a:rPr lang="en-US" dirty="0"/>
              <a:t> </a:t>
            </a:r>
          </a:p>
          <a:p>
            <a:endParaRPr lang="en-US" dirty="0"/>
          </a:p>
        </p:txBody>
      </p:sp>
    </p:spTree>
    <p:extLst>
      <p:ext uri="{BB962C8B-B14F-4D97-AF65-F5344CB8AC3E}">
        <p14:creationId xmlns:p14="http://schemas.microsoft.com/office/powerpoint/2010/main" val="33207942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16363105"/>
              </p:ext>
            </p:extLst>
          </p:nvPr>
        </p:nvGraphicFramePr>
        <p:xfrm>
          <a:off x="457200" y="914400"/>
          <a:ext cx="82296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63129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93912371"/>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64762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Ascorbate</a:t>
            </a:r>
            <a:r>
              <a:rPr lang="en-US" dirty="0"/>
              <a:t>-Glutathione cycling.</a:t>
            </a:r>
          </a:p>
        </p:txBody>
      </p:sp>
      <p:sp>
        <p:nvSpPr>
          <p:cNvPr id="3" name="Content Placeholder 2"/>
          <p:cNvSpPr>
            <a:spLocks noGrp="1"/>
          </p:cNvSpPr>
          <p:nvPr>
            <p:ph idx="1"/>
          </p:nvPr>
        </p:nvSpPr>
        <p:spPr/>
        <p:txBody>
          <a:bodyPr>
            <a:normAutofit/>
          </a:bodyPr>
          <a:lstStyle/>
          <a:p>
            <a:r>
              <a:rPr lang="en-US" sz="2800" dirty="0"/>
              <a:t>Central to this antioxidant system is </a:t>
            </a:r>
            <a:r>
              <a:rPr lang="en-US" sz="2800" dirty="0" err="1"/>
              <a:t>ascorbate</a:t>
            </a:r>
            <a:r>
              <a:rPr lang="en-US" sz="2800" dirty="0"/>
              <a:t>-Glutathione cycling.</a:t>
            </a:r>
          </a:p>
          <a:p>
            <a:r>
              <a:rPr lang="en-US" sz="2800" dirty="0"/>
              <a:t>Most extensively characterized in chloroplast.</a:t>
            </a:r>
          </a:p>
          <a:p>
            <a:r>
              <a:rPr lang="en-US" sz="2800" dirty="0"/>
              <a:t>Chloroplast produce superoxide and hydrogen peroxide  in light from </a:t>
            </a:r>
            <a:r>
              <a:rPr lang="en-US" sz="2800" dirty="0" err="1"/>
              <a:t>photosytem</a:t>
            </a:r>
            <a:r>
              <a:rPr lang="en-US" sz="2800" dirty="0"/>
              <a:t> </a:t>
            </a:r>
            <a:r>
              <a:rPr lang="en-US" sz="2800" dirty="0">
                <a:latin typeface="Times New Roman"/>
                <a:cs typeface="Times New Roman"/>
              </a:rPr>
              <a:t>Ⅰ</a:t>
            </a:r>
          </a:p>
          <a:p>
            <a:r>
              <a:rPr lang="en-US" sz="2800" dirty="0"/>
              <a:t> Superoxide itself is converted to H</a:t>
            </a:r>
            <a:r>
              <a:rPr lang="en-US" sz="2800" dirty="0">
                <a:latin typeface="Times New Roman"/>
                <a:cs typeface="Times New Roman"/>
              </a:rPr>
              <a:t>₂0₂ by </a:t>
            </a:r>
            <a:r>
              <a:rPr lang="en-US" sz="2800" dirty="0" err="1">
                <a:latin typeface="Times New Roman"/>
                <a:cs typeface="Times New Roman"/>
              </a:rPr>
              <a:t>dismutation</a:t>
            </a:r>
            <a:r>
              <a:rPr lang="en-US" sz="2800" dirty="0">
                <a:latin typeface="Times New Roman"/>
                <a:cs typeface="Times New Roman"/>
              </a:rPr>
              <a:t> activity or SOD activity.</a:t>
            </a:r>
          </a:p>
          <a:p>
            <a:r>
              <a:rPr lang="en-US" sz="2800" dirty="0"/>
              <a:t> H₂0₂ is scavenged by </a:t>
            </a:r>
            <a:r>
              <a:rPr lang="en-US" sz="2800" dirty="0" err="1"/>
              <a:t>ascorbate</a:t>
            </a:r>
            <a:r>
              <a:rPr lang="en-US" sz="2800" dirty="0"/>
              <a:t> and </a:t>
            </a:r>
            <a:r>
              <a:rPr lang="en-US" sz="2800" dirty="0" err="1"/>
              <a:t>ascorbate</a:t>
            </a:r>
            <a:r>
              <a:rPr lang="en-US" sz="2800" dirty="0"/>
              <a:t> peroxidase.</a:t>
            </a:r>
          </a:p>
          <a:p>
            <a:pPr marL="0" indent="0">
              <a:buNone/>
            </a:pPr>
            <a:endParaRPr lang="en-US" sz="2800" dirty="0"/>
          </a:p>
          <a:p>
            <a:endParaRPr lang="en-US" dirty="0"/>
          </a:p>
        </p:txBody>
      </p:sp>
    </p:spTree>
    <p:extLst>
      <p:ext uri="{BB962C8B-B14F-4D97-AF65-F5344CB8AC3E}">
        <p14:creationId xmlns:p14="http://schemas.microsoft.com/office/powerpoint/2010/main" val="8853322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0597" t="15938" r="23409" b="23721"/>
          <a:stretch/>
        </p:blipFill>
        <p:spPr>
          <a:xfrm>
            <a:off x="1066800" y="838200"/>
            <a:ext cx="6682047" cy="5400557"/>
          </a:xfrm>
        </p:spPr>
      </p:pic>
    </p:spTree>
    <p:extLst>
      <p:ext uri="{BB962C8B-B14F-4D97-AF65-F5344CB8AC3E}">
        <p14:creationId xmlns:p14="http://schemas.microsoft.com/office/powerpoint/2010/main" val="463452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029200"/>
          </a:xfrm>
        </p:spPr>
        <p:txBody>
          <a:bodyPr>
            <a:normAutofit/>
          </a:bodyPr>
          <a:lstStyle/>
          <a:p>
            <a:r>
              <a:rPr lang="en-US" sz="3200" dirty="0" err="1"/>
              <a:t>Monodehydroascorbate</a:t>
            </a:r>
            <a:r>
              <a:rPr lang="en-US" sz="3200" dirty="0"/>
              <a:t> produced by two ways in this reaction.</a:t>
            </a:r>
          </a:p>
          <a:p>
            <a:pPr marL="514350" indent="-514350">
              <a:buFont typeface="+mj-lt"/>
              <a:buAutoNum type="arabicPeriod"/>
            </a:pPr>
            <a:r>
              <a:rPr lang="en-US" sz="3200" dirty="0"/>
              <a:t>By reduction of NADPH           catalyzed by </a:t>
            </a:r>
            <a:r>
              <a:rPr lang="en-US" sz="3200" dirty="0" err="1"/>
              <a:t>Monodehydroascorbate</a:t>
            </a:r>
            <a:r>
              <a:rPr lang="en-US" sz="3200" dirty="0"/>
              <a:t> </a:t>
            </a:r>
            <a:r>
              <a:rPr lang="en-US" sz="3200" dirty="0" err="1"/>
              <a:t>reductase</a:t>
            </a:r>
            <a:r>
              <a:rPr lang="en-US" sz="3200" dirty="0"/>
              <a:t>.</a:t>
            </a:r>
          </a:p>
          <a:p>
            <a:pPr marL="514350" indent="-514350">
              <a:buFont typeface="+mj-lt"/>
              <a:buAutoNum type="arabicPeriod"/>
            </a:pPr>
            <a:r>
              <a:rPr lang="en-US" sz="3200" dirty="0"/>
              <a:t>By </a:t>
            </a:r>
            <a:r>
              <a:rPr lang="en-US" sz="3200" dirty="0" err="1"/>
              <a:t>dismutation</a:t>
            </a:r>
            <a:r>
              <a:rPr lang="en-US" sz="3200" dirty="0"/>
              <a:t> of two </a:t>
            </a:r>
            <a:r>
              <a:rPr lang="en-US" sz="3200" dirty="0" err="1"/>
              <a:t>Monodehydroascorbate</a:t>
            </a:r>
            <a:r>
              <a:rPr lang="en-US" sz="3200" dirty="0"/>
              <a:t> molecules to form </a:t>
            </a:r>
            <a:r>
              <a:rPr lang="en-US" sz="3200" dirty="0" err="1"/>
              <a:t>dehydroascorbate</a:t>
            </a:r>
            <a:r>
              <a:rPr lang="en-US" sz="3200" dirty="0"/>
              <a:t>, </a:t>
            </a:r>
            <a:r>
              <a:rPr lang="en-US" sz="3200" dirty="0" err="1"/>
              <a:t>follwed</a:t>
            </a:r>
            <a:r>
              <a:rPr lang="en-US" sz="3200" dirty="0"/>
              <a:t> by reduction of i.e </a:t>
            </a:r>
          </a:p>
          <a:p>
            <a:r>
              <a:rPr lang="en-US" sz="3200" dirty="0" err="1"/>
              <a:t>Dehydroascorbate</a:t>
            </a:r>
            <a:r>
              <a:rPr lang="en-US" sz="3200" dirty="0"/>
              <a:t> by glutathione </a:t>
            </a:r>
          </a:p>
        </p:txBody>
      </p:sp>
      <p:cxnSp>
        <p:nvCxnSpPr>
          <p:cNvPr id="5" name="Straight Arrow Connector 4"/>
          <p:cNvCxnSpPr/>
          <p:nvPr/>
        </p:nvCxnSpPr>
        <p:spPr>
          <a:xfrm>
            <a:off x="5334000" y="2667000"/>
            <a:ext cx="1066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3270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Cont</a:t>
            </a:r>
            <a:endParaRPr lang="en-US" dirty="0"/>
          </a:p>
        </p:txBody>
      </p:sp>
      <p:sp>
        <p:nvSpPr>
          <p:cNvPr id="3" name="Content Placeholder 2"/>
          <p:cNvSpPr>
            <a:spLocks noGrp="1"/>
          </p:cNvSpPr>
          <p:nvPr>
            <p:ph idx="1"/>
          </p:nvPr>
        </p:nvSpPr>
        <p:spPr/>
        <p:txBody>
          <a:bodyPr>
            <a:normAutofit/>
          </a:bodyPr>
          <a:lstStyle/>
          <a:p>
            <a:r>
              <a:rPr lang="en-US" sz="3200" dirty="0"/>
              <a:t>Improving the tolerance of crops to Abiotic stress could therefore enable them to maintain growth and development during the normal fluctuations of adverse conditions.</a:t>
            </a:r>
          </a:p>
          <a:p>
            <a:r>
              <a:rPr lang="en-US" sz="3200" dirty="0"/>
              <a:t>In the longer term the depletion of ozone layer and climate change associated with global warming which become the cause of more environmental stress on crop plants.</a:t>
            </a:r>
          </a:p>
        </p:txBody>
      </p:sp>
    </p:spTree>
    <p:extLst>
      <p:ext uri="{BB962C8B-B14F-4D97-AF65-F5344CB8AC3E}">
        <p14:creationId xmlns:p14="http://schemas.microsoft.com/office/powerpoint/2010/main" val="18359728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General Strategies for engineering Stress Tolerance</a:t>
            </a:r>
          </a:p>
        </p:txBody>
      </p:sp>
      <p:sp>
        <p:nvSpPr>
          <p:cNvPr id="3" name="Content Placeholder 2"/>
          <p:cNvSpPr>
            <a:spLocks noGrp="1"/>
          </p:cNvSpPr>
          <p:nvPr>
            <p:ph idx="1"/>
          </p:nvPr>
        </p:nvSpPr>
        <p:spPr>
          <a:xfrm>
            <a:off x="457200" y="1905000"/>
            <a:ext cx="8229600" cy="4221163"/>
          </a:xfrm>
        </p:spPr>
        <p:txBody>
          <a:bodyPr>
            <a:normAutofit/>
          </a:bodyPr>
          <a:lstStyle/>
          <a:p>
            <a:r>
              <a:rPr lang="en-US" sz="2800" dirty="0"/>
              <a:t>From the  outline of plant oxidants and oxygen scavenging activities ;the two general strategies are </a:t>
            </a:r>
          </a:p>
          <a:p>
            <a:pPr marL="514350" indent="-514350">
              <a:buFont typeface="+mj-lt"/>
              <a:buAutoNum type="arabicPeriod"/>
            </a:pPr>
            <a:r>
              <a:rPr lang="en-US" sz="2800" dirty="0"/>
              <a:t>To increase the level of enzymes that remove ROS.</a:t>
            </a:r>
          </a:p>
          <a:p>
            <a:pPr marL="514350" indent="-514350">
              <a:buFont typeface="+mj-lt"/>
              <a:buAutoNum type="arabicPeriod"/>
            </a:pPr>
            <a:r>
              <a:rPr lang="en-US" sz="2800" dirty="0"/>
              <a:t>To increase the level of antioxidants that react with ROS.</a:t>
            </a:r>
          </a:p>
        </p:txBody>
      </p:sp>
    </p:spTree>
    <p:extLst>
      <p:ext uri="{BB962C8B-B14F-4D97-AF65-F5344CB8AC3E}">
        <p14:creationId xmlns:p14="http://schemas.microsoft.com/office/powerpoint/2010/main" val="12294022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Strategy 1</a:t>
            </a:r>
            <a:r>
              <a:rPr lang="en-US" dirty="0"/>
              <a:t>: Expression of enzymes involved in Scavenging ROS</a:t>
            </a:r>
          </a:p>
        </p:txBody>
      </p:sp>
      <p:sp>
        <p:nvSpPr>
          <p:cNvPr id="3" name="Content Placeholder 2"/>
          <p:cNvSpPr>
            <a:spLocks noGrp="1"/>
          </p:cNvSpPr>
          <p:nvPr>
            <p:ph idx="1"/>
          </p:nvPr>
        </p:nvSpPr>
        <p:spPr>
          <a:xfrm>
            <a:off x="457200" y="1752600"/>
            <a:ext cx="8229600" cy="4876800"/>
          </a:xfrm>
        </p:spPr>
        <p:txBody>
          <a:bodyPr>
            <a:normAutofit/>
          </a:bodyPr>
          <a:lstStyle/>
          <a:p>
            <a:r>
              <a:rPr lang="en-US" dirty="0"/>
              <a:t>SODs </a:t>
            </a:r>
            <a:r>
              <a:rPr lang="en-US" dirty="0" err="1"/>
              <a:t>Catalyse</a:t>
            </a:r>
            <a:r>
              <a:rPr lang="en-US" dirty="0"/>
              <a:t> the reaction </a:t>
            </a:r>
          </a:p>
          <a:p>
            <a:pPr marL="0" indent="0">
              <a:buNone/>
            </a:pPr>
            <a:r>
              <a:rPr lang="en-US" dirty="0"/>
              <a:t>         </a:t>
            </a:r>
          </a:p>
          <a:p>
            <a:pPr marL="0" indent="0">
              <a:buNone/>
            </a:pPr>
            <a:r>
              <a:rPr lang="en-US" dirty="0"/>
              <a:t>         Superoxide + 2H</a:t>
            </a:r>
            <a:r>
              <a:rPr lang="en-US" dirty="0">
                <a:latin typeface="Times New Roman"/>
                <a:cs typeface="Times New Roman"/>
              </a:rPr>
              <a:t>⁺              O₂ + H₂O₂</a:t>
            </a:r>
          </a:p>
          <a:p>
            <a:pPr marL="0" indent="0">
              <a:buNone/>
            </a:pPr>
            <a:r>
              <a:rPr lang="en-US" dirty="0">
                <a:latin typeface="Times New Roman"/>
                <a:cs typeface="Times New Roman"/>
              </a:rPr>
              <a:t>The activity of SODs determines the concentration of the two substrates to form OH⁺.</a:t>
            </a:r>
          </a:p>
          <a:p>
            <a:r>
              <a:rPr lang="en-US" dirty="0">
                <a:latin typeface="Times New Roman"/>
                <a:cs typeface="Times New Roman"/>
              </a:rPr>
              <a:t>There is a broad range of SODs</a:t>
            </a:r>
          </a:p>
          <a:p>
            <a:r>
              <a:rPr lang="en-US" dirty="0">
                <a:latin typeface="Times New Roman"/>
                <a:cs typeface="Times New Roman"/>
              </a:rPr>
              <a:t>Require metal ions for activity present in different cellular compartments</a:t>
            </a:r>
          </a:p>
          <a:p>
            <a:pPr marL="0" indent="0">
              <a:buNone/>
            </a:pPr>
            <a:r>
              <a:rPr lang="en-US" dirty="0">
                <a:latin typeface="Times New Roman"/>
                <a:cs typeface="Times New Roman"/>
              </a:rPr>
              <a:t>                     </a:t>
            </a:r>
            <a:r>
              <a:rPr lang="en-US" b="1" dirty="0">
                <a:latin typeface="Times New Roman"/>
                <a:cs typeface="Times New Roman"/>
              </a:rPr>
              <a:t>Fe , </a:t>
            </a:r>
            <a:r>
              <a:rPr lang="en-US" b="1" dirty="0" err="1">
                <a:latin typeface="Times New Roman"/>
                <a:cs typeface="Times New Roman"/>
              </a:rPr>
              <a:t>Mn</a:t>
            </a:r>
            <a:r>
              <a:rPr lang="en-US" b="1" dirty="0">
                <a:latin typeface="Times New Roman"/>
                <a:cs typeface="Times New Roman"/>
              </a:rPr>
              <a:t>, Cu/Zn </a:t>
            </a:r>
            <a:endParaRPr lang="en-US" b="1" dirty="0"/>
          </a:p>
        </p:txBody>
      </p:sp>
      <p:cxnSp>
        <p:nvCxnSpPr>
          <p:cNvPr id="5" name="Straight Arrow Connector 4"/>
          <p:cNvCxnSpPr/>
          <p:nvPr/>
        </p:nvCxnSpPr>
        <p:spPr>
          <a:xfrm>
            <a:off x="3771900" y="2819400"/>
            <a:ext cx="8001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31799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of SODs</a:t>
            </a:r>
          </a:p>
        </p:txBody>
      </p:sp>
      <p:sp>
        <p:nvSpPr>
          <p:cNvPr id="3" name="Content Placeholder 2"/>
          <p:cNvSpPr>
            <a:spLocks noGrp="1"/>
          </p:cNvSpPr>
          <p:nvPr>
            <p:ph idx="1"/>
          </p:nvPr>
        </p:nvSpPr>
        <p:spPr>
          <a:xfrm>
            <a:off x="381000" y="1752600"/>
            <a:ext cx="8534400" cy="4572000"/>
          </a:xfrm>
        </p:spPr>
        <p:txBody>
          <a:bodyPr>
            <a:normAutofit/>
          </a:bodyPr>
          <a:lstStyle/>
          <a:p>
            <a:r>
              <a:rPr lang="en-US" dirty="0"/>
              <a:t>There are three main forms of SODs classified on the basis of metal co-factor attached.</a:t>
            </a:r>
          </a:p>
          <a:p>
            <a:pPr marL="514350" indent="-514350">
              <a:buFont typeface="+mj-lt"/>
              <a:buAutoNum type="arabicPeriod"/>
            </a:pPr>
            <a:r>
              <a:rPr lang="en-US" dirty="0"/>
              <a:t>Copper/Zinc (Cu/Zn-SOD)         Cytosol</a:t>
            </a:r>
          </a:p>
          <a:p>
            <a:pPr marL="514350" indent="-514350">
              <a:buFont typeface="+mj-lt"/>
              <a:buAutoNum type="arabicPeriod"/>
            </a:pPr>
            <a:r>
              <a:rPr lang="en-US" dirty="0"/>
              <a:t>Manganese (</a:t>
            </a:r>
            <a:r>
              <a:rPr lang="en-US" dirty="0" err="1"/>
              <a:t>Mn</a:t>
            </a:r>
            <a:r>
              <a:rPr lang="en-US" dirty="0"/>
              <a:t>/SOD)        Mitochondria</a:t>
            </a:r>
          </a:p>
          <a:p>
            <a:pPr marL="514350" indent="-514350">
              <a:buFont typeface="+mj-lt"/>
              <a:buAutoNum type="arabicPeriod"/>
            </a:pPr>
            <a:r>
              <a:rPr lang="en-US" dirty="0"/>
              <a:t>Iron (Fe/SOD)        Chloroplast</a:t>
            </a:r>
          </a:p>
          <a:p>
            <a:pPr marL="0" indent="0">
              <a:buNone/>
            </a:pPr>
            <a:r>
              <a:rPr lang="en-US" dirty="0"/>
              <a:t>All of these are produced depending upon the degree of oxidative stress experienced by the subcellular compartments</a:t>
            </a:r>
          </a:p>
          <a:p>
            <a:pPr marL="0" indent="0">
              <a:buNone/>
            </a:pPr>
            <a:endParaRPr lang="en-US" dirty="0"/>
          </a:p>
        </p:txBody>
      </p:sp>
      <p:cxnSp>
        <p:nvCxnSpPr>
          <p:cNvPr id="6" name="Straight Arrow Connector 5"/>
          <p:cNvCxnSpPr/>
          <p:nvPr/>
        </p:nvCxnSpPr>
        <p:spPr>
          <a:xfrm>
            <a:off x="4653573" y="2743200"/>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7975" y="3200400"/>
            <a:ext cx="615950" cy="15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3657600"/>
            <a:ext cx="615950" cy="15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28718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Transgene used to Engineer tolerance to Oxidative stress</a:t>
            </a:r>
          </a:p>
        </p:txBody>
      </p:sp>
      <p:sp>
        <p:nvSpPr>
          <p:cNvPr id="3" name="Content Placeholder 2"/>
          <p:cNvSpPr>
            <a:spLocks noGrp="1"/>
          </p:cNvSpPr>
          <p:nvPr>
            <p:ph idx="1"/>
          </p:nvPr>
        </p:nvSpPr>
        <p:spPr>
          <a:xfrm>
            <a:off x="457200" y="1905000"/>
            <a:ext cx="8382000" cy="4648200"/>
          </a:xfrm>
        </p:spPr>
        <p:txBody>
          <a:bodyPr>
            <a:normAutofit fontScale="25000" lnSpcReduction="20000"/>
          </a:bodyPr>
          <a:lstStyle/>
          <a:p>
            <a:pPr marL="0" indent="0">
              <a:buNone/>
            </a:pPr>
            <a:r>
              <a:rPr lang="en-US" sz="9600" b="1" dirty="0"/>
              <a:t>Transgenic Tobacco Plant :</a:t>
            </a:r>
          </a:p>
          <a:p>
            <a:r>
              <a:rPr lang="en-US" sz="9600" dirty="0"/>
              <a:t>Containing each class of SODs are produced</a:t>
            </a:r>
          </a:p>
          <a:p>
            <a:r>
              <a:rPr lang="en-US" sz="9600" dirty="0"/>
              <a:t>Tested for the ability to withstand Oxidative stress i.e exposure to Ozone </a:t>
            </a:r>
          </a:p>
          <a:p>
            <a:pPr marL="0" indent="0">
              <a:buNone/>
            </a:pPr>
            <a:endParaRPr lang="en-US" sz="9600" dirty="0"/>
          </a:p>
          <a:p>
            <a:pPr marL="0" indent="0">
              <a:buNone/>
            </a:pPr>
            <a:r>
              <a:rPr lang="en-US" sz="9600" b="1" dirty="0"/>
              <a:t>Transgenic Alfalfa Plant:</a:t>
            </a:r>
          </a:p>
          <a:p>
            <a:r>
              <a:rPr lang="en-US" sz="9600" dirty="0" err="1"/>
              <a:t>Mn</a:t>
            </a:r>
            <a:r>
              <a:rPr lang="en-US" sz="9600" dirty="0"/>
              <a:t>-SOD are transformed in this plant </a:t>
            </a:r>
          </a:p>
          <a:p>
            <a:r>
              <a:rPr lang="en-US" sz="9600" dirty="0"/>
              <a:t>Targeted to chloroplast and mitochondria </a:t>
            </a:r>
          </a:p>
          <a:p>
            <a:r>
              <a:rPr lang="en-US" sz="9600" dirty="0"/>
              <a:t>3 year trials were done </a:t>
            </a:r>
          </a:p>
          <a:p>
            <a:r>
              <a:rPr lang="en-US" sz="9600" dirty="0"/>
              <a:t>Introduction of Cu/SOD ,</a:t>
            </a:r>
            <a:r>
              <a:rPr lang="en-US" sz="9600" dirty="0" err="1"/>
              <a:t>Mn</a:t>
            </a:r>
            <a:r>
              <a:rPr lang="en-US" sz="9600" dirty="0"/>
              <a:t>/SOD and Fe/SOD genes together are shown to increase the winter hardiness of crop</a:t>
            </a:r>
          </a:p>
          <a:p>
            <a:pPr marL="0" indent="0">
              <a:buNone/>
            </a:pPr>
            <a:r>
              <a:rPr lang="en-US" dirty="0"/>
              <a:t> </a:t>
            </a:r>
          </a:p>
        </p:txBody>
      </p:sp>
    </p:spTree>
    <p:extLst>
      <p:ext uri="{BB962C8B-B14F-4D97-AF65-F5344CB8AC3E}">
        <p14:creationId xmlns:p14="http://schemas.microsoft.com/office/powerpoint/2010/main" val="15788818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87993249"/>
              </p:ext>
            </p:extLst>
          </p:nvPr>
        </p:nvGraphicFramePr>
        <p:xfrm>
          <a:off x="457200" y="838202"/>
          <a:ext cx="8229600" cy="5714998"/>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91732">
                <a:tc>
                  <a:txBody>
                    <a:bodyPr/>
                    <a:lstStyle/>
                    <a:p>
                      <a:r>
                        <a:rPr lang="en-US" dirty="0"/>
                        <a:t>Gene</a:t>
                      </a:r>
                      <a:r>
                        <a:rPr lang="en-US" baseline="0" dirty="0"/>
                        <a:t> </a:t>
                      </a:r>
                      <a:endParaRPr lang="en-US" dirty="0"/>
                    </a:p>
                  </a:txBody>
                  <a:tcPr/>
                </a:tc>
                <a:tc>
                  <a:txBody>
                    <a:bodyPr/>
                    <a:lstStyle/>
                    <a:p>
                      <a:r>
                        <a:rPr lang="en-US" dirty="0"/>
                        <a:t>Host </a:t>
                      </a:r>
                    </a:p>
                  </a:txBody>
                  <a:tcPr/>
                </a:tc>
                <a:tc>
                  <a:txBody>
                    <a:bodyPr/>
                    <a:lstStyle/>
                    <a:p>
                      <a:r>
                        <a:rPr lang="en-US" dirty="0"/>
                        <a:t>Stress tolerance</a:t>
                      </a:r>
                      <a:r>
                        <a:rPr lang="en-US" baseline="0" dirty="0"/>
                        <a:t> </a:t>
                      </a:r>
                    </a:p>
                  </a:txBody>
                  <a:tcPr/>
                </a:tc>
                <a:extLst>
                  <a:ext uri="{0D108BD9-81ED-4DB2-BD59-A6C34878D82A}">
                    <a16:rowId xmlns:a16="http://schemas.microsoft.com/office/drawing/2014/main" val="10000"/>
                  </a:ext>
                </a:extLst>
              </a:tr>
              <a:tr h="1255690">
                <a:tc>
                  <a:txBody>
                    <a:bodyPr/>
                    <a:lstStyle/>
                    <a:p>
                      <a:r>
                        <a:rPr lang="en-US" dirty="0"/>
                        <a:t>Mitochondrial </a:t>
                      </a:r>
                      <a:r>
                        <a:rPr lang="en-US" dirty="0" err="1"/>
                        <a:t>Mn</a:t>
                      </a:r>
                      <a:r>
                        <a:rPr lang="en-US" dirty="0"/>
                        <a:t>-SOD ,tobacco </a:t>
                      </a:r>
                    </a:p>
                  </a:txBody>
                  <a:tcPr/>
                </a:tc>
                <a:tc>
                  <a:txBody>
                    <a:bodyPr/>
                    <a:lstStyle/>
                    <a:p>
                      <a:r>
                        <a:rPr lang="en-US" dirty="0"/>
                        <a:t>Alfalfa chloroplast </a:t>
                      </a:r>
                    </a:p>
                  </a:txBody>
                  <a:tcPr/>
                </a:tc>
                <a:tc>
                  <a:txBody>
                    <a:bodyPr/>
                    <a:lstStyle/>
                    <a:p>
                      <a:r>
                        <a:rPr lang="en-US" baseline="0" dirty="0"/>
                        <a:t>2x increase in SOD , increased field drought tolerance, freezing tolerance </a:t>
                      </a:r>
                    </a:p>
                  </a:txBody>
                  <a:tcPr/>
                </a:tc>
                <a:extLst>
                  <a:ext uri="{0D108BD9-81ED-4DB2-BD59-A6C34878D82A}">
                    <a16:rowId xmlns:a16="http://schemas.microsoft.com/office/drawing/2014/main" val="10001"/>
                  </a:ext>
                </a:extLst>
              </a:tr>
              <a:tr h="965915">
                <a:tc>
                  <a:txBody>
                    <a:bodyPr/>
                    <a:lstStyle/>
                    <a:p>
                      <a:r>
                        <a:rPr lang="en-US" dirty="0"/>
                        <a:t>Mitochondrial </a:t>
                      </a:r>
                      <a:r>
                        <a:rPr lang="en-US" dirty="0" err="1"/>
                        <a:t>Mn</a:t>
                      </a:r>
                      <a:r>
                        <a:rPr lang="en-US" dirty="0"/>
                        <a:t>-SOD ,tobacco </a:t>
                      </a:r>
                    </a:p>
                    <a:p>
                      <a:endParaRPr lang="en-US" dirty="0"/>
                    </a:p>
                  </a:txBody>
                  <a:tcPr/>
                </a:tc>
                <a:tc>
                  <a:txBody>
                    <a:bodyPr/>
                    <a:lstStyle/>
                    <a:p>
                      <a:r>
                        <a:rPr lang="en-US" dirty="0"/>
                        <a:t>Tobacco</a:t>
                      </a:r>
                      <a:r>
                        <a:rPr lang="en-US" baseline="0" dirty="0"/>
                        <a:t> chloroplast </a:t>
                      </a:r>
                      <a:endParaRPr lang="en-US" dirty="0"/>
                    </a:p>
                  </a:txBody>
                  <a:tcPr/>
                </a:tc>
                <a:tc>
                  <a:txBody>
                    <a:bodyPr/>
                    <a:lstStyle/>
                    <a:p>
                      <a:r>
                        <a:rPr lang="en-US" baseline="0" dirty="0"/>
                        <a:t>2-4x increase in SOD ,increased ozone tolerance</a:t>
                      </a:r>
                    </a:p>
                  </a:txBody>
                  <a:tcPr/>
                </a:tc>
                <a:extLst>
                  <a:ext uri="{0D108BD9-81ED-4DB2-BD59-A6C34878D82A}">
                    <a16:rowId xmlns:a16="http://schemas.microsoft.com/office/drawing/2014/main" val="10002"/>
                  </a:ext>
                </a:extLst>
              </a:tr>
              <a:tr h="965915">
                <a:tc>
                  <a:txBody>
                    <a:bodyPr/>
                    <a:lstStyle/>
                    <a:p>
                      <a:r>
                        <a:rPr lang="en-US" dirty="0"/>
                        <a:t>Mitochondrial </a:t>
                      </a:r>
                      <a:r>
                        <a:rPr lang="en-US" dirty="0" err="1"/>
                        <a:t>Mn</a:t>
                      </a:r>
                      <a:r>
                        <a:rPr lang="en-US" dirty="0"/>
                        <a:t>-SOD ,tobacco </a:t>
                      </a:r>
                    </a:p>
                    <a:p>
                      <a:endParaRPr lang="en-US" dirty="0"/>
                    </a:p>
                  </a:txBody>
                  <a:tcPr/>
                </a:tc>
                <a:tc>
                  <a:txBody>
                    <a:bodyPr/>
                    <a:lstStyle/>
                    <a:p>
                      <a:r>
                        <a:rPr lang="en-US" dirty="0"/>
                        <a:t>Tobacco mitochondria</a:t>
                      </a:r>
                      <a:r>
                        <a:rPr lang="en-US" baseline="0" dirty="0"/>
                        <a:t> </a:t>
                      </a:r>
                      <a:endParaRPr lang="en-US" dirty="0"/>
                    </a:p>
                  </a:txBody>
                  <a:tcPr/>
                </a:tc>
                <a:tc>
                  <a:txBody>
                    <a:bodyPr/>
                    <a:lstStyle/>
                    <a:p>
                      <a:r>
                        <a:rPr lang="en-US" baseline="0" dirty="0"/>
                        <a:t>8x increase in Sod ,no effect on ozone tolerance</a:t>
                      </a:r>
                    </a:p>
                  </a:txBody>
                  <a:tcPr/>
                </a:tc>
                <a:extLst>
                  <a:ext uri="{0D108BD9-81ED-4DB2-BD59-A6C34878D82A}">
                    <a16:rowId xmlns:a16="http://schemas.microsoft.com/office/drawing/2014/main" val="10003"/>
                  </a:ext>
                </a:extLst>
              </a:tr>
              <a:tr h="676141">
                <a:tc>
                  <a:txBody>
                    <a:bodyPr/>
                    <a:lstStyle/>
                    <a:p>
                      <a:r>
                        <a:rPr lang="en-US" dirty="0"/>
                        <a:t>Arabidopsis Fe-SOD</a:t>
                      </a:r>
                    </a:p>
                  </a:txBody>
                  <a:tcPr/>
                </a:tc>
                <a:tc>
                  <a:txBody>
                    <a:bodyPr/>
                    <a:lstStyle/>
                    <a:p>
                      <a:r>
                        <a:rPr lang="en-US" dirty="0"/>
                        <a:t>Tobacco </a:t>
                      </a:r>
                    </a:p>
                  </a:txBody>
                  <a:tcPr/>
                </a:tc>
                <a:tc>
                  <a:txBody>
                    <a:bodyPr/>
                    <a:lstStyle/>
                    <a:p>
                      <a:r>
                        <a:rPr lang="en-US" baseline="0" dirty="0"/>
                        <a:t>Protected plants from ozone damage </a:t>
                      </a:r>
                    </a:p>
                  </a:txBody>
                  <a:tcPr/>
                </a:tc>
                <a:extLst>
                  <a:ext uri="{0D108BD9-81ED-4DB2-BD59-A6C34878D82A}">
                    <a16:rowId xmlns:a16="http://schemas.microsoft.com/office/drawing/2014/main" val="10004"/>
                  </a:ext>
                </a:extLst>
              </a:tr>
              <a:tr h="676141">
                <a:tc>
                  <a:txBody>
                    <a:bodyPr/>
                    <a:lstStyle/>
                    <a:p>
                      <a:r>
                        <a:rPr lang="en-US" dirty="0"/>
                        <a:t>Glutathione</a:t>
                      </a:r>
                      <a:r>
                        <a:rPr lang="en-US" baseline="0" dirty="0"/>
                        <a:t> </a:t>
                      </a:r>
                      <a:r>
                        <a:rPr lang="en-US" baseline="0" dirty="0" err="1"/>
                        <a:t>reductase</a:t>
                      </a:r>
                      <a:r>
                        <a:rPr lang="en-US" baseline="0" dirty="0"/>
                        <a:t> , </a:t>
                      </a:r>
                      <a:r>
                        <a:rPr lang="en-US" baseline="0" dirty="0" err="1"/>
                        <a:t>E.Coli</a:t>
                      </a:r>
                      <a:r>
                        <a:rPr lang="en-US" baseline="0" dirty="0"/>
                        <a:t> </a:t>
                      </a:r>
                      <a:endParaRPr lang="en-US" dirty="0"/>
                    </a:p>
                  </a:txBody>
                  <a:tcPr/>
                </a:tc>
                <a:tc>
                  <a:txBody>
                    <a:bodyPr/>
                    <a:lstStyle/>
                    <a:p>
                      <a:r>
                        <a:rPr lang="en-US" dirty="0"/>
                        <a:t>Tobacco chloroplast </a:t>
                      </a:r>
                    </a:p>
                  </a:txBody>
                  <a:tcPr/>
                </a:tc>
                <a:tc>
                  <a:txBody>
                    <a:bodyPr/>
                    <a:lstStyle/>
                    <a:p>
                      <a:r>
                        <a:rPr lang="en-US" baseline="0" dirty="0"/>
                        <a:t>3-6x increase in SO2 tolerance</a:t>
                      </a:r>
                    </a:p>
                  </a:txBody>
                  <a:tcPr/>
                </a:tc>
                <a:extLst>
                  <a:ext uri="{0D108BD9-81ED-4DB2-BD59-A6C34878D82A}">
                    <a16:rowId xmlns:a16="http://schemas.microsoft.com/office/drawing/2014/main" val="10005"/>
                  </a:ext>
                </a:extLst>
              </a:tr>
              <a:tr h="391732">
                <a:tc>
                  <a:txBody>
                    <a:bodyPr/>
                    <a:lstStyle/>
                    <a:p>
                      <a:endParaRPr lang="en-US" dirty="0"/>
                    </a:p>
                  </a:txBody>
                  <a:tcPr/>
                </a:tc>
                <a:tc>
                  <a:txBody>
                    <a:bodyPr/>
                    <a:lstStyle/>
                    <a:p>
                      <a:endParaRPr lang="en-US" dirty="0"/>
                    </a:p>
                  </a:txBody>
                  <a:tcPr/>
                </a:tc>
                <a:tc>
                  <a:txBody>
                    <a:bodyPr/>
                    <a:lstStyle/>
                    <a:p>
                      <a:endParaRPr lang="en-US" baseline="0" dirty="0"/>
                    </a:p>
                  </a:txBody>
                  <a:tcPr/>
                </a:tc>
                <a:extLst>
                  <a:ext uri="{0D108BD9-81ED-4DB2-BD59-A6C34878D82A}">
                    <a16:rowId xmlns:a16="http://schemas.microsoft.com/office/drawing/2014/main" val="10006"/>
                  </a:ext>
                </a:extLst>
              </a:tr>
              <a:tr h="391732">
                <a:tc>
                  <a:txBody>
                    <a:bodyPr/>
                    <a:lstStyle/>
                    <a:p>
                      <a:endParaRPr lang="en-US" dirty="0"/>
                    </a:p>
                  </a:txBody>
                  <a:tcPr/>
                </a:tc>
                <a:tc>
                  <a:txBody>
                    <a:bodyPr/>
                    <a:lstStyle/>
                    <a:p>
                      <a:endParaRPr lang="en-US" dirty="0"/>
                    </a:p>
                  </a:txBody>
                  <a:tcPr/>
                </a:tc>
                <a:tc>
                  <a:txBody>
                    <a:bodyPr/>
                    <a:lstStyle/>
                    <a:p>
                      <a:endParaRPr lang="en-US" baseline="0"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4680037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Strategy 2: Production of </a:t>
            </a:r>
            <a:r>
              <a:rPr lang="en-US" dirty="0" err="1"/>
              <a:t>Antoxidants</a:t>
            </a:r>
            <a:endParaRPr lang="en-US" dirty="0"/>
          </a:p>
        </p:txBody>
      </p:sp>
      <p:sp>
        <p:nvSpPr>
          <p:cNvPr id="3" name="Content Placeholder 2"/>
          <p:cNvSpPr>
            <a:spLocks noGrp="1"/>
          </p:cNvSpPr>
          <p:nvPr>
            <p:ph idx="1"/>
          </p:nvPr>
        </p:nvSpPr>
        <p:spPr/>
        <p:txBody>
          <a:bodyPr>
            <a:normAutofit/>
          </a:bodyPr>
          <a:lstStyle/>
          <a:p>
            <a:pPr marL="0" indent="0">
              <a:buNone/>
            </a:pPr>
            <a:r>
              <a:rPr lang="en-US" dirty="0"/>
              <a:t>The three Antioxidants are:</a:t>
            </a:r>
          </a:p>
          <a:p>
            <a:pPr marL="514350" indent="-514350">
              <a:buFont typeface="+mj-lt"/>
              <a:buAutoNum type="arabicPeriod"/>
            </a:pPr>
            <a:r>
              <a:rPr lang="en-US" dirty="0" err="1"/>
              <a:t>Ascorbate</a:t>
            </a:r>
            <a:r>
              <a:rPr lang="en-US" dirty="0"/>
              <a:t> peroxidase </a:t>
            </a:r>
          </a:p>
          <a:p>
            <a:pPr marL="514350" indent="-514350">
              <a:buFont typeface="+mj-lt"/>
              <a:buAutoNum type="arabicPeriod"/>
            </a:pPr>
            <a:r>
              <a:rPr lang="en-US" dirty="0"/>
              <a:t>Glutathione peroxidase</a:t>
            </a:r>
          </a:p>
          <a:p>
            <a:pPr marL="514350" indent="-514350">
              <a:buFont typeface="+mj-lt"/>
              <a:buAutoNum type="arabicPeriod"/>
            </a:pPr>
            <a:r>
              <a:rPr lang="en-US" dirty="0"/>
              <a:t>Glutathione </a:t>
            </a:r>
            <a:r>
              <a:rPr lang="en-US" dirty="0" err="1"/>
              <a:t>reductase</a:t>
            </a:r>
            <a:r>
              <a:rPr lang="en-US" dirty="0"/>
              <a:t>.</a:t>
            </a:r>
          </a:p>
          <a:p>
            <a:pPr marL="0" indent="0">
              <a:buNone/>
            </a:pPr>
            <a:r>
              <a:rPr lang="en-US" dirty="0"/>
              <a:t>These are transformed in Arabidopsis and Tobacco plant shown to have some effect on tolerance to abiotic stress  such as</a:t>
            </a:r>
          </a:p>
          <a:p>
            <a:r>
              <a:rPr lang="en-US" dirty="0"/>
              <a:t>Stress </a:t>
            </a:r>
          </a:p>
          <a:p>
            <a:r>
              <a:rPr lang="en-US" dirty="0"/>
              <a:t>Cold</a:t>
            </a:r>
          </a:p>
          <a:p>
            <a:r>
              <a:rPr lang="en-US" dirty="0"/>
              <a:t>Salinity </a:t>
            </a:r>
          </a:p>
        </p:txBody>
      </p:sp>
    </p:spTree>
    <p:extLst>
      <p:ext uri="{BB962C8B-B14F-4D97-AF65-F5344CB8AC3E}">
        <p14:creationId xmlns:p14="http://schemas.microsoft.com/office/powerpoint/2010/main" val="6023200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US" b="1" dirty="0"/>
              <a:t>Glutathione </a:t>
            </a:r>
            <a:r>
              <a:rPr lang="en-US" b="1" dirty="0" err="1"/>
              <a:t>reductase</a:t>
            </a:r>
            <a:r>
              <a:rPr lang="en-US" b="1" dirty="0"/>
              <a:t> </a:t>
            </a:r>
          </a:p>
          <a:p>
            <a:r>
              <a:rPr lang="en-US" dirty="0"/>
              <a:t>Provide resistance to oxidative stress.</a:t>
            </a:r>
          </a:p>
          <a:p>
            <a:r>
              <a:rPr lang="en-US" dirty="0"/>
              <a:t>Simply increasing the cellular concentration of glutathione by expressing glutathione synthase had no effect on stress tolerance</a:t>
            </a:r>
          </a:p>
        </p:txBody>
      </p:sp>
    </p:spTree>
    <p:extLst>
      <p:ext uri="{BB962C8B-B14F-4D97-AF65-F5344CB8AC3E}">
        <p14:creationId xmlns:p14="http://schemas.microsoft.com/office/powerpoint/2010/main" val="3959604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388044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524000" y="904419"/>
            <a:ext cx="5562599" cy="5343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6796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lumMod val="75000"/>
                  </a:schemeClr>
                </a:solidFill>
              </a:rPr>
              <a:t>The nature of Abiotic Stress</a:t>
            </a:r>
          </a:p>
        </p:txBody>
      </p:sp>
      <p:sp>
        <p:nvSpPr>
          <p:cNvPr id="3" name="Content Placeholder 2"/>
          <p:cNvSpPr>
            <a:spLocks noGrp="1"/>
          </p:cNvSpPr>
          <p:nvPr>
            <p:ph idx="1"/>
          </p:nvPr>
        </p:nvSpPr>
        <p:spPr/>
        <p:txBody>
          <a:bodyPr>
            <a:normAutofit/>
          </a:bodyPr>
          <a:lstStyle/>
          <a:p>
            <a:pPr marL="0" indent="0">
              <a:buNone/>
            </a:pPr>
            <a:endParaRPr lang="en-US" dirty="0"/>
          </a:p>
          <a:p>
            <a:r>
              <a:rPr lang="en-US" sz="2800" dirty="0"/>
              <a:t>Plant depends largely upon internal mechanism for tolerating variations in the external environment.</a:t>
            </a:r>
          </a:p>
          <a:p>
            <a:r>
              <a:rPr lang="en-US" sz="2800" dirty="0"/>
              <a:t>Plants are adapted to function in a fluctuating environment and normal external changes without detriment to growth and development.</a:t>
            </a:r>
          </a:p>
          <a:p>
            <a:r>
              <a:rPr lang="en-US" sz="2800" dirty="0"/>
              <a:t>Abiotic stresses to which plants are exposed Different strategies are required to engineer a particular type of stress tolerance</a:t>
            </a:r>
            <a:r>
              <a:rPr lang="en-US" dirty="0"/>
              <a:t>.</a:t>
            </a:r>
          </a:p>
        </p:txBody>
      </p:sp>
    </p:spTree>
    <p:extLst>
      <p:ext uri="{BB962C8B-B14F-4D97-AF65-F5344CB8AC3E}">
        <p14:creationId xmlns:p14="http://schemas.microsoft.com/office/powerpoint/2010/main" val="503059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lumMod val="75000"/>
                  </a:schemeClr>
                </a:solidFill>
              </a:rPr>
              <a:t>The nature of water deficit stress</a:t>
            </a:r>
          </a:p>
        </p:txBody>
      </p:sp>
      <p:sp>
        <p:nvSpPr>
          <p:cNvPr id="3" name="Content Placeholder 2"/>
          <p:cNvSpPr>
            <a:spLocks noGrp="1"/>
          </p:cNvSpPr>
          <p:nvPr>
            <p:ph idx="1"/>
          </p:nvPr>
        </p:nvSpPr>
        <p:spPr/>
        <p:txBody>
          <a:bodyPr>
            <a:noAutofit/>
          </a:bodyPr>
          <a:lstStyle/>
          <a:p>
            <a:pPr marL="0" indent="0">
              <a:buNone/>
            </a:pPr>
            <a:r>
              <a:rPr lang="en-US" sz="2800" dirty="0"/>
              <a:t>It  inhibits photosynthesis, increase the conc. Of toxic ions, and remove the protective hydration shell around macromolecules.</a:t>
            </a:r>
          </a:p>
          <a:p>
            <a:pPr marL="0" indent="0">
              <a:buNone/>
            </a:pPr>
            <a:r>
              <a:rPr lang="en-US" sz="2800" dirty="0"/>
              <a:t>It is a situation in which demands for water is exceeds supply, supply is determined by the availability of water in the soil to the roots and demand is determined by the plant transpiration rate.</a:t>
            </a:r>
          </a:p>
          <a:p>
            <a:pPr marL="0" indent="0">
              <a:buNone/>
            </a:pPr>
            <a:r>
              <a:rPr lang="en-US" sz="2800" dirty="0"/>
              <a:t>Two parameters for water status of plant cells:</a:t>
            </a:r>
          </a:p>
          <a:p>
            <a:pPr marL="514350" indent="-514350">
              <a:buAutoNum type="arabicParenR"/>
            </a:pPr>
            <a:r>
              <a:rPr lang="en-US" sz="2800" dirty="0"/>
              <a:t>Water potential</a:t>
            </a:r>
          </a:p>
          <a:p>
            <a:pPr marL="514350" indent="-514350">
              <a:buAutoNum type="arabicParenR"/>
            </a:pPr>
            <a:r>
              <a:rPr lang="en-US" sz="2800" dirty="0"/>
              <a:t>Relative water content</a:t>
            </a:r>
          </a:p>
        </p:txBody>
      </p:sp>
    </p:spTree>
    <p:extLst>
      <p:ext uri="{BB962C8B-B14F-4D97-AF65-F5344CB8AC3E}">
        <p14:creationId xmlns:p14="http://schemas.microsoft.com/office/powerpoint/2010/main" val="3173112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514350" lvl="0" indent="-514350">
              <a:spcBef>
                <a:spcPct val="20000"/>
              </a:spcBef>
            </a:pPr>
            <a:r>
              <a:rPr lang="en-US" sz="3200" dirty="0">
                <a:solidFill>
                  <a:prstClr val="black"/>
                </a:solidFill>
                <a:ea typeface="+mn-ea"/>
                <a:cs typeface="+mn-cs"/>
              </a:rPr>
              <a:t>Water potential</a:t>
            </a:r>
            <a:endParaRPr lang="en-US" dirty="0"/>
          </a:p>
        </p:txBody>
      </p:sp>
      <p:sp>
        <p:nvSpPr>
          <p:cNvPr id="3" name="Content Placeholder 2"/>
          <p:cNvSpPr>
            <a:spLocks noGrp="1"/>
          </p:cNvSpPr>
          <p:nvPr>
            <p:ph idx="1"/>
          </p:nvPr>
        </p:nvSpPr>
        <p:spPr/>
        <p:txBody>
          <a:bodyPr>
            <a:normAutofit/>
          </a:bodyPr>
          <a:lstStyle/>
          <a:p>
            <a:r>
              <a:rPr lang="en-US" sz="2800" dirty="0"/>
              <a:t>It is measured in units of pressure(</a:t>
            </a:r>
            <a:r>
              <a:rPr lang="en-US" sz="2800" dirty="0" err="1"/>
              <a:t>maga-Pascals</a:t>
            </a:r>
            <a:r>
              <a:rPr lang="en-US" sz="2800" dirty="0"/>
              <a:t>) and is similar in concept to electric potential in which current flows from a compartment of high potential to low potential.</a:t>
            </a:r>
          </a:p>
          <a:p>
            <a:r>
              <a:rPr lang="en-US" sz="2800" dirty="0"/>
              <a:t>Water potential can be determined by the osmotic potential or the concentration of solute, and the physical pressure of the cell and the tissues boundaries.</a:t>
            </a:r>
          </a:p>
        </p:txBody>
      </p:sp>
    </p:spTree>
    <p:extLst>
      <p:ext uri="{BB962C8B-B14F-4D97-AF65-F5344CB8AC3E}">
        <p14:creationId xmlns:p14="http://schemas.microsoft.com/office/powerpoint/2010/main" val="1176553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sz="2800" dirty="0"/>
              <a:t>The osmotic potential is generally lower than the water potential and the turgor potential is the difference between them.</a:t>
            </a:r>
          </a:p>
          <a:p>
            <a:r>
              <a:rPr lang="en-US" sz="2800" dirty="0"/>
              <a:t>Leaf turgor is lost when turgor potential is zero.</a:t>
            </a:r>
          </a:p>
          <a:p>
            <a:r>
              <a:rPr lang="en-US" sz="2800" dirty="0"/>
              <a:t>As leaf turgor falls then stomata close to reduce transpiration.</a:t>
            </a:r>
          </a:p>
          <a:p>
            <a:r>
              <a:rPr lang="en-US" sz="2800" dirty="0"/>
              <a:t>When turgor is lost the leaf cell collapse and the leaf wilts</a:t>
            </a:r>
            <a:r>
              <a:rPr lang="en-US" dirty="0"/>
              <a:t>.</a:t>
            </a:r>
          </a:p>
          <a:p>
            <a:endParaRPr lang="en-US" dirty="0"/>
          </a:p>
        </p:txBody>
      </p:sp>
    </p:spTree>
    <p:extLst>
      <p:ext uri="{BB962C8B-B14F-4D97-AF65-F5344CB8AC3E}">
        <p14:creationId xmlns:p14="http://schemas.microsoft.com/office/powerpoint/2010/main" val="31474701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5">
      <a:dk1>
        <a:sysClr val="windowText" lastClr="000000"/>
      </a:dk1>
      <a:lt1>
        <a:sysClr val="window" lastClr="FFFFFF"/>
      </a:lt1>
      <a:dk2>
        <a:srgbClr val="69676D"/>
      </a:dk2>
      <a:lt2>
        <a:srgbClr val="C9C2D1"/>
      </a:lt2>
      <a:accent1>
        <a:srgbClr val="D467A8"/>
      </a:accent1>
      <a:accent2>
        <a:srgbClr val="CEB966"/>
      </a:accent2>
      <a:accent3>
        <a:srgbClr val="6BB1C9"/>
      </a:accent3>
      <a:accent4>
        <a:srgbClr val="F34178"/>
      </a:accent4>
      <a:accent5>
        <a:srgbClr val="7E6BC9"/>
      </a:accent5>
      <a:accent6>
        <a:srgbClr val="A379BB"/>
      </a:accent6>
      <a:hlink>
        <a:srgbClr val="410082"/>
      </a:hlink>
      <a:folHlink>
        <a:srgbClr val="93296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441</TotalTime>
  <Words>2076</Words>
  <Application>Microsoft Macintosh PowerPoint</Application>
  <PresentationFormat>On-screen Show (4:3)</PresentationFormat>
  <Paragraphs>231</Paragraphs>
  <Slides>47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47</vt:i4>
      </vt:variant>
    </vt:vector>
  </HeadingPairs>
  <TitlesOfParts>
    <vt:vector size="51" baseType="lpstr">
      <vt:lpstr>Arial</vt:lpstr>
      <vt:lpstr>Calibri</vt:lpstr>
      <vt:lpstr>Times New Roman</vt:lpstr>
      <vt:lpstr>Clarity</vt:lpstr>
      <vt:lpstr>Strategies for engineering stress tolerance</vt:lpstr>
      <vt:lpstr>INTRODUCTION</vt:lpstr>
      <vt:lpstr>Stresses on crop plant</vt:lpstr>
      <vt:lpstr>Cont</vt:lpstr>
      <vt:lpstr>PowerPoint Presentation</vt:lpstr>
      <vt:lpstr>The nature of Abiotic Stress</vt:lpstr>
      <vt:lpstr>The nature of water deficit stress</vt:lpstr>
      <vt:lpstr>Water potential</vt:lpstr>
      <vt:lpstr>PowerPoint Presentation</vt:lpstr>
      <vt:lpstr>PowerPoint Presentation</vt:lpstr>
      <vt:lpstr>PowerPoint Presentation</vt:lpstr>
      <vt:lpstr>Different Abiotic stresses create a water deficit</vt:lpstr>
      <vt:lpstr>PowerPoint Presentation</vt:lpstr>
      <vt:lpstr>PowerPoint Presentation</vt:lpstr>
      <vt:lpstr>  Targeted approach to manipulate tolerance to specific water deficit stresses individual stresses may susceptible to specific mechanism to improve tolerance </vt:lpstr>
      <vt:lpstr>Alernative approach to salt stress</vt:lpstr>
      <vt:lpstr>Accumulation of salts cause Toxicity</vt:lpstr>
      <vt:lpstr>PowerPoint Presentation</vt:lpstr>
      <vt:lpstr>Startegies for Engineering Salt Stress</vt:lpstr>
      <vt:lpstr> What Makes Halophytes Resistant to Salt stress?</vt:lpstr>
      <vt:lpstr>Approaches to enhance Salt Tolerance</vt:lpstr>
      <vt:lpstr>Alternative approach to  cold stress</vt:lpstr>
      <vt:lpstr>Period of cold acclimation</vt:lpstr>
      <vt:lpstr>Cold induced protiens</vt:lpstr>
      <vt:lpstr>COR and Heat shock Regulons</vt:lpstr>
      <vt:lpstr>PowerPoint Presentation</vt:lpstr>
      <vt:lpstr>Transcriptional regulation by low temperature and dehydration signalling pathways</vt:lpstr>
      <vt:lpstr>PowerPoint Presentation</vt:lpstr>
      <vt:lpstr>Tolerance to heat stress</vt:lpstr>
      <vt:lpstr>PowerPoint Presentation</vt:lpstr>
      <vt:lpstr>PowerPoint Presentation</vt:lpstr>
      <vt:lpstr>Secondary Effects of Abiotic Stress</vt:lpstr>
      <vt:lpstr>Oxidants act as ROS</vt:lpstr>
      <vt:lpstr>Antioxidants in Plants </vt:lpstr>
      <vt:lpstr>PowerPoint Presentation</vt:lpstr>
      <vt:lpstr>PowerPoint Presentation</vt:lpstr>
      <vt:lpstr>Ascorbate-Glutathione cycling.</vt:lpstr>
      <vt:lpstr>PowerPoint Presentation</vt:lpstr>
      <vt:lpstr>PowerPoint Presentation</vt:lpstr>
      <vt:lpstr>General Strategies for engineering Stress Tolerance</vt:lpstr>
      <vt:lpstr>Strategy 1: Expression of enzymes involved in Scavenging ROS</vt:lpstr>
      <vt:lpstr>Classification of SODs</vt:lpstr>
      <vt:lpstr>Transgene used to Engineer tolerance to Oxidative stress</vt:lpstr>
      <vt:lpstr>PowerPoint Presentation</vt:lpstr>
      <vt:lpstr>Strategy 2: Production of Antoxidants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Strategies for engineering stress tolerance</dc:title>
  <dc:creator>Rai Qadeer</dc:creator>
  <cp:lastModifiedBy>Dr Shagufta Naz</cp:lastModifiedBy>
  <cp:revision>57</cp:revision>
  <dcterms:created xsi:type="dcterms:W3CDTF">2018-03-11T20:06:54Z</dcterms:created>
  <dcterms:modified xsi:type="dcterms:W3CDTF">2020-05-10T10:36:41Z</dcterms:modified>
</cp:coreProperties>
</file>